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56" r:id="rId3"/>
    <p:sldId id="261" r:id="rId4"/>
    <p:sldId id="284" r:id="rId5"/>
    <p:sldId id="262" r:id="rId6"/>
    <p:sldId id="258" r:id="rId7"/>
    <p:sldId id="263" r:id="rId8"/>
    <p:sldId id="266" r:id="rId9"/>
    <p:sldId id="265" r:id="rId10"/>
    <p:sldId id="267" r:id="rId11"/>
    <p:sldId id="268" r:id="rId12"/>
    <p:sldId id="260" r:id="rId13"/>
    <p:sldId id="264" r:id="rId14"/>
    <p:sldId id="271" r:id="rId15"/>
    <p:sldId id="270" r:id="rId16"/>
    <p:sldId id="272" r:id="rId17"/>
    <p:sldId id="273" r:id="rId18"/>
    <p:sldId id="282" r:id="rId19"/>
    <p:sldId id="275" r:id="rId20"/>
    <p:sldId id="276" r:id="rId21"/>
    <p:sldId id="283" r:id="rId22"/>
    <p:sldId id="277" r:id="rId23"/>
    <p:sldId id="274" r:id="rId24"/>
    <p:sldId id="280" r:id="rId25"/>
    <p:sldId id="281" r:id="rId26"/>
    <p:sldId id="285" r:id="rId27"/>
    <p:sldId id="286" r:id="rId28"/>
    <p:sldId id="287" r:id="rId29"/>
    <p:sldId id="279" r:id="rId30"/>
    <p:sldId id="278" r:id="rId31"/>
    <p:sldId id="288" r:id="rId32"/>
    <p:sldId id="289" r:id="rId33"/>
    <p:sldId id="269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797979"/>
    <a:srgbClr val="FFF9E7"/>
    <a:srgbClr val="E5EEDC"/>
    <a:srgbClr val="D6DCE5"/>
    <a:srgbClr val="FBFCFC"/>
    <a:srgbClr val="F5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48" autoAdjust="0"/>
  </p:normalViewPr>
  <p:slideViewPr>
    <p:cSldViewPr snapToGrid="0">
      <p:cViewPr varScale="1">
        <p:scale>
          <a:sx n="75" d="100"/>
          <a:sy n="75" d="100"/>
        </p:scale>
        <p:origin x="4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A8F4E2-DB2A-480B-B6FC-4026AFF551A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F0C1CF1-8584-4967-8F4A-4212B5AEB9A2}">
      <dgm:prSet/>
      <dgm:spPr/>
      <dgm:t>
        <a:bodyPr/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dirty="0">
              <a:solidFill>
                <a:srgbClr val="FFFF00"/>
              </a:solidFill>
              <a:latin typeface="Trebuchet MS" panose="020B0603020202020204" pitchFamily="34" charset="0"/>
            </a:rPr>
            <a:t>Медленная еда</a:t>
          </a:r>
          <a:r>
            <a:rPr lang="en-US" dirty="0">
              <a:solidFill>
                <a:srgbClr val="FFFF00"/>
              </a:solidFill>
              <a:latin typeface="Trebuchet MS" panose="020B0603020202020204" pitchFamily="34" charset="0"/>
            </a:rPr>
            <a:t> Slow food</a:t>
          </a:r>
        </a:p>
        <a:p>
          <a:pPr marL="0"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dirty="0">
            <a:solidFill>
              <a:srgbClr val="FFFF00"/>
            </a:solidFill>
            <a:latin typeface="Trebuchet MS" panose="020B0603020202020204" pitchFamily="34" charset="0"/>
          </a:endParaRPr>
        </a:p>
      </dgm:t>
    </dgm:pt>
    <dgm:pt modelId="{D6B5DAE7-FFA3-4DD2-B4B0-90D4C704C82B}" type="parTrans" cxnId="{1B943CD9-9279-4F6D-807B-EA3098B4FB49}">
      <dgm:prSet/>
      <dgm:spPr/>
      <dgm:t>
        <a:bodyPr/>
        <a:lstStyle/>
        <a:p>
          <a:endParaRPr lang="ru-RU"/>
        </a:p>
      </dgm:t>
    </dgm:pt>
    <dgm:pt modelId="{D3C84526-2FDF-4778-856E-5C12ABEF8F77}" type="sibTrans" cxnId="{1B943CD9-9279-4F6D-807B-EA3098B4FB49}">
      <dgm:prSet/>
      <dgm:spPr/>
      <dgm:t>
        <a:bodyPr/>
        <a:lstStyle/>
        <a:p>
          <a:endParaRPr lang="ru-RU"/>
        </a:p>
      </dgm:t>
    </dgm:pt>
    <dgm:pt modelId="{51F7F14E-8B61-4FB2-B554-B72EDAC21194}">
      <dgm:prSet/>
      <dgm:spPr/>
      <dgm:t>
        <a:bodyPr/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dirty="0">
              <a:solidFill>
                <a:srgbClr val="FFFF00"/>
              </a:solidFill>
              <a:latin typeface="Trebuchet MS" panose="020B0603020202020204" pitchFamily="34" charset="0"/>
            </a:rPr>
            <a:t>Медленное движение</a:t>
          </a:r>
        </a:p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en-US" b="0" dirty="0">
              <a:solidFill>
                <a:srgbClr val="FFFF00"/>
              </a:solidFill>
              <a:effectLst/>
              <a:latin typeface="Trebuchet MS" panose="020B0603020202020204" pitchFamily="34" charset="0"/>
            </a:rPr>
            <a:t>Slow Movement</a:t>
          </a:r>
          <a:endParaRPr lang="ru-RU" dirty="0">
            <a:solidFill>
              <a:srgbClr val="FFFF00"/>
            </a:solidFill>
            <a:latin typeface="Trebuchet MS" panose="020B0603020202020204" pitchFamily="34" charset="0"/>
          </a:endParaRPr>
        </a:p>
        <a:p>
          <a:pPr marL="0"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dirty="0">
            <a:solidFill>
              <a:srgbClr val="FFFF00"/>
            </a:solidFill>
            <a:latin typeface="Trebuchet MS" panose="020B0603020202020204" pitchFamily="34" charset="0"/>
          </a:endParaRPr>
        </a:p>
      </dgm:t>
    </dgm:pt>
    <dgm:pt modelId="{0B7F8C96-CF76-4FEA-BD8D-D6300AC0A866}" type="parTrans" cxnId="{FF644EA1-E0D2-426E-B1C2-E19D5AF0260D}">
      <dgm:prSet/>
      <dgm:spPr/>
      <dgm:t>
        <a:bodyPr/>
        <a:lstStyle/>
        <a:p>
          <a:endParaRPr lang="ru-RU"/>
        </a:p>
      </dgm:t>
    </dgm:pt>
    <dgm:pt modelId="{32A95D62-1ED2-4ACA-9DED-F886F3A11AAD}" type="sibTrans" cxnId="{FF644EA1-E0D2-426E-B1C2-E19D5AF0260D}">
      <dgm:prSet/>
      <dgm:spPr/>
      <dgm:t>
        <a:bodyPr/>
        <a:lstStyle/>
        <a:p>
          <a:endParaRPr lang="ru-RU"/>
        </a:p>
      </dgm:t>
    </dgm:pt>
    <dgm:pt modelId="{ED4C37C9-E0E6-4709-B101-C2E5470DA4BF}">
      <dgm:prSet/>
      <dgm:spPr/>
      <dgm:t>
        <a:bodyPr/>
        <a:lstStyle/>
        <a:p>
          <a:pPr algn="ctr"/>
          <a:r>
            <a:rPr lang="ru-RU" dirty="0">
              <a:solidFill>
                <a:srgbClr val="FFFF00"/>
              </a:solidFill>
              <a:latin typeface="Trebuchet MS" panose="020B0603020202020204" pitchFamily="34" charset="0"/>
            </a:rPr>
            <a:t>Медленное чтение </a:t>
          </a:r>
          <a:r>
            <a:rPr lang="en-US" dirty="0">
              <a:solidFill>
                <a:srgbClr val="FFFF00"/>
              </a:solidFill>
              <a:latin typeface="Trebuchet MS" panose="020B0603020202020204" pitchFamily="34" charset="0"/>
            </a:rPr>
            <a:t>Close / Deep reading</a:t>
          </a:r>
          <a:endParaRPr lang="ru-RU" dirty="0">
            <a:solidFill>
              <a:srgbClr val="FFFF00"/>
            </a:solidFill>
            <a:latin typeface="Trebuchet MS" panose="020B0603020202020204" pitchFamily="34" charset="0"/>
          </a:endParaRPr>
        </a:p>
      </dgm:t>
    </dgm:pt>
    <dgm:pt modelId="{D52F04EB-8BF1-474E-A693-8DDC5209F13E}" type="parTrans" cxnId="{7525CA14-7302-4AB7-9B34-8E84D4FD095B}">
      <dgm:prSet/>
      <dgm:spPr/>
      <dgm:t>
        <a:bodyPr/>
        <a:lstStyle/>
        <a:p>
          <a:endParaRPr lang="ru-RU"/>
        </a:p>
      </dgm:t>
    </dgm:pt>
    <dgm:pt modelId="{12A45F2C-A7E0-4702-8D63-481DFE4BDF72}" type="sibTrans" cxnId="{7525CA14-7302-4AB7-9B34-8E84D4FD095B}">
      <dgm:prSet/>
      <dgm:spPr/>
      <dgm:t>
        <a:bodyPr/>
        <a:lstStyle/>
        <a:p>
          <a:endParaRPr lang="ru-RU"/>
        </a:p>
      </dgm:t>
    </dgm:pt>
    <dgm:pt modelId="{44652A27-705C-49BC-8050-DFC5D1D71C7D}" type="pres">
      <dgm:prSet presAssocID="{BAA8F4E2-DB2A-480B-B6FC-4026AFF551AA}" presName="linear" presStyleCnt="0">
        <dgm:presLayoutVars>
          <dgm:dir/>
          <dgm:animLvl val="lvl"/>
          <dgm:resizeHandles val="exact"/>
        </dgm:presLayoutVars>
      </dgm:prSet>
      <dgm:spPr/>
    </dgm:pt>
    <dgm:pt modelId="{0FC44801-2AD1-4EE3-9CCF-9317ED34FFDD}" type="pres">
      <dgm:prSet presAssocID="{0F0C1CF1-8584-4967-8F4A-4212B5AEB9A2}" presName="parentLin" presStyleCnt="0"/>
      <dgm:spPr/>
    </dgm:pt>
    <dgm:pt modelId="{4715E5B6-8C75-43B0-A566-F5030868AC3C}" type="pres">
      <dgm:prSet presAssocID="{0F0C1CF1-8584-4967-8F4A-4212B5AEB9A2}" presName="parentLeftMargin" presStyleLbl="node1" presStyleIdx="0" presStyleCnt="3"/>
      <dgm:spPr/>
    </dgm:pt>
    <dgm:pt modelId="{4DEBB31D-BE1E-4C4E-96D6-EA358D1DB72C}" type="pres">
      <dgm:prSet presAssocID="{0F0C1CF1-8584-4967-8F4A-4212B5AEB9A2}" presName="parentText" presStyleLbl="node1" presStyleIdx="0" presStyleCnt="3" custScaleX="97857">
        <dgm:presLayoutVars>
          <dgm:chMax val="0"/>
          <dgm:bulletEnabled val="1"/>
        </dgm:presLayoutVars>
      </dgm:prSet>
      <dgm:spPr/>
    </dgm:pt>
    <dgm:pt modelId="{9D023FBF-C272-469F-87B5-1F6A48826FDC}" type="pres">
      <dgm:prSet presAssocID="{0F0C1CF1-8584-4967-8F4A-4212B5AEB9A2}" presName="negativeSpace" presStyleCnt="0"/>
      <dgm:spPr/>
    </dgm:pt>
    <dgm:pt modelId="{CB3AA195-AF76-4A40-8DCD-19E95AC708BA}" type="pres">
      <dgm:prSet presAssocID="{0F0C1CF1-8584-4967-8F4A-4212B5AEB9A2}" presName="childText" presStyleLbl="conFgAcc1" presStyleIdx="0" presStyleCnt="3">
        <dgm:presLayoutVars>
          <dgm:bulletEnabled val="1"/>
        </dgm:presLayoutVars>
      </dgm:prSet>
      <dgm:spPr>
        <a:solidFill>
          <a:srgbClr val="D6DCE5"/>
        </a:solidFill>
      </dgm:spPr>
    </dgm:pt>
    <dgm:pt modelId="{C9B80A92-D897-42FF-B069-0A1C553E424B}" type="pres">
      <dgm:prSet presAssocID="{D3C84526-2FDF-4778-856E-5C12ABEF8F77}" presName="spaceBetweenRectangles" presStyleCnt="0"/>
      <dgm:spPr/>
    </dgm:pt>
    <dgm:pt modelId="{A59DFB16-DE02-4029-9CDB-0AF519C11F3F}" type="pres">
      <dgm:prSet presAssocID="{51F7F14E-8B61-4FB2-B554-B72EDAC21194}" presName="parentLin" presStyleCnt="0"/>
      <dgm:spPr/>
    </dgm:pt>
    <dgm:pt modelId="{C7E2B56D-52A4-4692-9FAD-8A23F3AD0DBC}" type="pres">
      <dgm:prSet presAssocID="{51F7F14E-8B61-4FB2-B554-B72EDAC21194}" presName="parentLeftMargin" presStyleLbl="node1" presStyleIdx="0" presStyleCnt="3"/>
      <dgm:spPr/>
    </dgm:pt>
    <dgm:pt modelId="{8AA9ABFB-5885-433A-826E-65C051AD919E}" type="pres">
      <dgm:prSet presAssocID="{51F7F14E-8B61-4FB2-B554-B72EDAC21194}" presName="parentText" presStyleLbl="node1" presStyleIdx="1" presStyleCnt="3" custScaleX="96786" custScaleY="132648" custLinFactNeighborX="-10000" custLinFactNeighborY="-19285">
        <dgm:presLayoutVars>
          <dgm:chMax val="0"/>
          <dgm:bulletEnabled val="1"/>
        </dgm:presLayoutVars>
      </dgm:prSet>
      <dgm:spPr/>
    </dgm:pt>
    <dgm:pt modelId="{12A401E0-FEFA-4D72-98C5-12855DC13BEF}" type="pres">
      <dgm:prSet presAssocID="{51F7F14E-8B61-4FB2-B554-B72EDAC21194}" presName="negativeSpace" presStyleCnt="0"/>
      <dgm:spPr/>
    </dgm:pt>
    <dgm:pt modelId="{A0B5222F-5E1E-472B-A898-7E5F28FA4154}" type="pres">
      <dgm:prSet presAssocID="{51F7F14E-8B61-4FB2-B554-B72EDAC21194}" presName="childText" presStyleLbl="conFgAcc1" presStyleIdx="1" presStyleCnt="3">
        <dgm:presLayoutVars>
          <dgm:bulletEnabled val="1"/>
        </dgm:presLayoutVars>
      </dgm:prSet>
      <dgm:spPr>
        <a:solidFill>
          <a:srgbClr val="D6DCE5"/>
        </a:solidFill>
      </dgm:spPr>
    </dgm:pt>
    <dgm:pt modelId="{8C566B6A-1A9E-4967-A9D7-0EBA61D60071}" type="pres">
      <dgm:prSet presAssocID="{32A95D62-1ED2-4ACA-9DED-F886F3A11AAD}" presName="spaceBetweenRectangles" presStyleCnt="0"/>
      <dgm:spPr/>
    </dgm:pt>
    <dgm:pt modelId="{45EAA200-279E-439A-8983-76A7776087D1}" type="pres">
      <dgm:prSet presAssocID="{ED4C37C9-E0E6-4709-B101-C2E5470DA4BF}" presName="parentLin" presStyleCnt="0"/>
      <dgm:spPr/>
    </dgm:pt>
    <dgm:pt modelId="{50B02437-66AE-4ED2-AFE7-B83B92721705}" type="pres">
      <dgm:prSet presAssocID="{ED4C37C9-E0E6-4709-B101-C2E5470DA4BF}" presName="parentLeftMargin" presStyleLbl="node1" presStyleIdx="1" presStyleCnt="3"/>
      <dgm:spPr/>
    </dgm:pt>
    <dgm:pt modelId="{C65E5E7F-1346-4D6B-97E3-B7D8145E0191}" type="pres">
      <dgm:prSet presAssocID="{ED4C37C9-E0E6-4709-B101-C2E5470DA4BF}" presName="parentText" presStyleLbl="node1" presStyleIdx="2" presStyleCnt="3" custLinFactNeighborX="-25000" custLinFactNeighborY="-17209">
        <dgm:presLayoutVars>
          <dgm:chMax val="0"/>
          <dgm:bulletEnabled val="1"/>
        </dgm:presLayoutVars>
      </dgm:prSet>
      <dgm:spPr/>
    </dgm:pt>
    <dgm:pt modelId="{5D5F93A3-83B3-4DE8-85D4-19ADD2CE2F66}" type="pres">
      <dgm:prSet presAssocID="{ED4C37C9-E0E6-4709-B101-C2E5470DA4BF}" presName="negativeSpace" presStyleCnt="0"/>
      <dgm:spPr/>
    </dgm:pt>
    <dgm:pt modelId="{A736656A-A60C-4DBE-804B-A894B64EF5E1}" type="pres">
      <dgm:prSet presAssocID="{ED4C37C9-E0E6-4709-B101-C2E5470DA4BF}" presName="childText" presStyleLbl="conFgAcc1" presStyleIdx="2" presStyleCnt="3">
        <dgm:presLayoutVars>
          <dgm:bulletEnabled val="1"/>
        </dgm:presLayoutVars>
      </dgm:prSet>
      <dgm:spPr>
        <a:solidFill>
          <a:srgbClr val="D6DCE5"/>
        </a:solidFill>
      </dgm:spPr>
    </dgm:pt>
  </dgm:ptLst>
  <dgm:cxnLst>
    <dgm:cxn modelId="{C9DB4805-A288-444E-8FA5-B7D746FD3C2A}" type="presOf" srcId="{ED4C37C9-E0E6-4709-B101-C2E5470DA4BF}" destId="{C65E5E7F-1346-4D6B-97E3-B7D8145E0191}" srcOrd="1" destOrd="0" presId="urn:microsoft.com/office/officeart/2005/8/layout/list1"/>
    <dgm:cxn modelId="{52CCE80B-3D43-459A-AF39-EBCA1E9ED8C9}" type="presOf" srcId="{0F0C1CF1-8584-4967-8F4A-4212B5AEB9A2}" destId="{4715E5B6-8C75-43B0-A566-F5030868AC3C}" srcOrd="0" destOrd="0" presId="urn:microsoft.com/office/officeart/2005/8/layout/list1"/>
    <dgm:cxn modelId="{0AD7590D-8CCE-43E3-8BE5-61E5FE02965C}" type="presOf" srcId="{51F7F14E-8B61-4FB2-B554-B72EDAC21194}" destId="{8AA9ABFB-5885-433A-826E-65C051AD919E}" srcOrd="1" destOrd="0" presId="urn:microsoft.com/office/officeart/2005/8/layout/list1"/>
    <dgm:cxn modelId="{99A9D212-DCC3-487E-8ACD-C1378E26AA81}" type="presOf" srcId="{BAA8F4E2-DB2A-480B-B6FC-4026AFF551AA}" destId="{44652A27-705C-49BC-8050-DFC5D1D71C7D}" srcOrd="0" destOrd="0" presId="urn:microsoft.com/office/officeart/2005/8/layout/list1"/>
    <dgm:cxn modelId="{7525CA14-7302-4AB7-9B34-8E84D4FD095B}" srcId="{BAA8F4E2-DB2A-480B-B6FC-4026AFF551AA}" destId="{ED4C37C9-E0E6-4709-B101-C2E5470DA4BF}" srcOrd="2" destOrd="0" parTransId="{D52F04EB-8BF1-474E-A693-8DDC5209F13E}" sibTransId="{12A45F2C-A7E0-4702-8D63-481DFE4BDF72}"/>
    <dgm:cxn modelId="{878E9027-ED51-4DCB-B327-B4D0FDF4ED33}" type="presOf" srcId="{ED4C37C9-E0E6-4709-B101-C2E5470DA4BF}" destId="{50B02437-66AE-4ED2-AFE7-B83B92721705}" srcOrd="0" destOrd="0" presId="urn:microsoft.com/office/officeart/2005/8/layout/list1"/>
    <dgm:cxn modelId="{A3C65C2D-8293-461E-8915-B20219DED728}" type="presOf" srcId="{51F7F14E-8B61-4FB2-B554-B72EDAC21194}" destId="{C7E2B56D-52A4-4692-9FAD-8A23F3AD0DBC}" srcOrd="0" destOrd="0" presId="urn:microsoft.com/office/officeart/2005/8/layout/list1"/>
    <dgm:cxn modelId="{7A838198-9010-4AC6-AD03-D97A3C0FE42D}" type="presOf" srcId="{0F0C1CF1-8584-4967-8F4A-4212B5AEB9A2}" destId="{4DEBB31D-BE1E-4C4E-96D6-EA358D1DB72C}" srcOrd="1" destOrd="0" presId="urn:microsoft.com/office/officeart/2005/8/layout/list1"/>
    <dgm:cxn modelId="{FF644EA1-E0D2-426E-B1C2-E19D5AF0260D}" srcId="{BAA8F4E2-DB2A-480B-B6FC-4026AFF551AA}" destId="{51F7F14E-8B61-4FB2-B554-B72EDAC21194}" srcOrd="1" destOrd="0" parTransId="{0B7F8C96-CF76-4FEA-BD8D-D6300AC0A866}" sibTransId="{32A95D62-1ED2-4ACA-9DED-F886F3A11AAD}"/>
    <dgm:cxn modelId="{1B943CD9-9279-4F6D-807B-EA3098B4FB49}" srcId="{BAA8F4E2-DB2A-480B-B6FC-4026AFF551AA}" destId="{0F0C1CF1-8584-4967-8F4A-4212B5AEB9A2}" srcOrd="0" destOrd="0" parTransId="{D6B5DAE7-FFA3-4DD2-B4B0-90D4C704C82B}" sibTransId="{D3C84526-2FDF-4778-856E-5C12ABEF8F77}"/>
    <dgm:cxn modelId="{CE75A6CA-5E42-4A0C-BFCE-168AF0740275}" type="presParOf" srcId="{44652A27-705C-49BC-8050-DFC5D1D71C7D}" destId="{0FC44801-2AD1-4EE3-9CCF-9317ED34FFDD}" srcOrd="0" destOrd="0" presId="urn:microsoft.com/office/officeart/2005/8/layout/list1"/>
    <dgm:cxn modelId="{2A6D34B4-5A99-4791-9DB6-9587A7302C88}" type="presParOf" srcId="{0FC44801-2AD1-4EE3-9CCF-9317ED34FFDD}" destId="{4715E5B6-8C75-43B0-A566-F5030868AC3C}" srcOrd="0" destOrd="0" presId="urn:microsoft.com/office/officeart/2005/8/layout/list1"/>
    <dgm:cxn modelId="{AD273ED2-8723-4CF0-B7E1-D336F1030BA8}" type="presParOf" srcId="{0FC44801-2AD1-4EE3-9CCF-9317ED34FFDD}" destId="{4DEBB31D-BE1E-4C4E-96D6-EA358D1DB72C}" srcOrd="1" destOrd="0" presId="urn:microsoft.com/office/officeart/2005/8/layout/list1"/>
    <dgm:cxn modelId="{A8B2CFBB-31F5-4551-BE6F-207198672176}" type="presParOf" srcId="{44652A27-705C-49BC-8050-DFC5D1D71C7D}" destId="{9D023FBF-C272-469F-87B5-1F6A48826FDC}" srcOrd="1" destOrd="0" presId="urn:microsoft.com/office/officeart/2005/8/layout/list1"/>
    <dgm:cxn modelId="{96E382AD-519D-4EAE-A529-6CC4C75EE39E}" type="presParOf" srcId="{44652A27-705C-49BC-8050-DFC5D1D71C7D}" destId="{CB3AA195-AF76-4A40-8DCD-19E95AC708BA}" srcOrd="2" destOrd="0" presId="urn:microsoft.com/office/officeart/2005/8/layout/list1"/>
    <dgm:cxn modelId="{473722CB-D952-4C4A-A509-BE96D9BBA7ED}" type="presParOf" srcId="{44652A27-705C-49BC-8050-DFC5D1D71C7D}" destId="{C9B80A92-D897-42FF-B069-0A1C553E424B}" srcOrd="3" destOrd="0" presId="urn:microsoft.com/office/officeart/2005/8/layout/list1"/>
    <dgm:cxn modelId="{5138D857-7A96-4410-8F04-4F28C70E3911}" type="presParOf" srcId="{44652A27-705C-49BC-8050-DFC5D1D71C7D}" destId="{A59DFB16-DE02-4029-9CDB-0AF519C11F3F}" srcOrd="4" destOrd="0" presId="urn:microsoft.com/office/officeart/2005/8/layout/list1"/>
    <dgm:cxn modelId="{F256B26D-956F-427D-815D-226135B25261}" type="presParOf" srcId="{A59DFB16-DE02-4029-9CDB-0AF519C11F3F}" destId="{C7E2B56D-52A4-4692-9FAD-8A23F3AD0DBC}" srcOrd="0" destOrd="0" presId="urn:microsoft.com/office/officeart/2005/8/layout/list1"/>
    <dgm:cxn modelId="{5C050480-7618-4E08-ACD6-A40BF7C093AA}" type="presParOf" srcId="{A59DFB16-DE02-4029-9CDB-0AF519C11F3F}" destId="{8AA9ABFB-5885-433A-826E-65C051AD919E}" srcOrd="1" destOrd="0" presId="urn:microsoft.com/office/officeart/2005/8/layout/list1"/>
    <dgm:cxn modelId="{96A4EC24-D47A-4139-B272-1234B12F731F}" type="presParOf" srcId="{44652A27-705C-49BC-8050-DFC5D1D71C7D}" destId="{12A401E0-FEFA-4D72-98C5-12855DC13BEF}" srcOrd="5" destOrd="0" presId="urn:microsoft.com/office/officeart/2005/8/layout/list1"/>
    <dgm:cxn modelId="{411B474D-D4F0-41C6-8666-0146480F7D60}" type="presParOf" srcId="{44652A27-705C-49BC-8050-DFC5D1D71C7D}" destId="{A0B5222F-5E1E-472B-A898-7E5F28FA4154}" srcOrd="6" destOrd="0" presId="urn:microsoft.com/office/officeart/2005/8/layout/list1"/>
    <dgm:cxn modelId="{ECE8ED5E-13E4-4890-A018-4E048B1CB99C}" type="presParOf" srcId="{44652A27-705C-49BC-8050-DFC5D1D71C7D}" destId="{8C566B6A-1A9E-4967-A9D7-0EBA61D60071}" srcOrd="7" destOrd="0" presId="urn:microsoft.com/office/officeart/2005/8/layout/list1"/>
    <dgm:cxn modelId="{9B5BB0D0-59F0-42F0-91D0-F2963A5BFA91}" type="presParOf" srcId="{44652A27-705C-49BC-8050-DFC5D1D71C7D}" destId="{45EAA200-279E-439A-8983-76A7776087D1}" srcOrd="8" destOrd="0" presId="urn:microsoft.com/office/officeart/2005/8/layout/list1"/>
    <dgm:cxn modelId="{7058E46B-97C0-4B53-9D8A-5C3E46E013DF}" type="presParOf" srcId="{45EAA200-279E-439A-8983-76A7776087D1}" destId="{50B02437-66AE-4ED2-AFE7-B83B92721705}" srcOrd="0" destOrd="0" presId="urn:microsoft.com/office/officeart/2005/8/layout/list1"/>
    <dgm:cxn modelId="{21CB2035-8F13-4A5E-A23A-630D258E665C}" type="presParOf" srcId="{45EAA200-279E-439A-8983-76A7776087D1}" destId="{C65E5E7F-1346-4D6B-97E3-B7D8145E0191}" srcOrd="1" destOrd="0" presId="urn:microsoft.com/office/officeart/2005/8/layout/list1"/>
    <dgm:cxn modelId="{83C96741-68EC-4F93-991F-16851DD9E7DE}" type="presParOf" srcId="{44652A27-705C-49BC-8050-DFC5D1D71C7D}" destId="{5D5F93A3-83B3-4DE8-85D4-19ADD2CE2F66}" srcOrd="9" destOrd="0" presId="urn:microsoft.com/office/officeart/2005/8/layout/list1"/>
    <dgm:cxn modelId="{93CBDA30-6F6A-4284-8291-7F26F51ABC16}" type="presParOf" srcId="{44652A27-705C-49BC-8050-DFC5D1D71C7D}" destId="{A736656A-A60C-4DBE-804B-A894B64EF5E1}" srcOrd="10" destOrd="0" presId="urn:microsoft.com/office/officeart/2005/8/layout/list1"/>
  </dgm:cxnLst>
  <dgm:bg>
    <a:solidFill>
      <a:srgbClr val="D6DCE5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3AA195-AF76-4A40-8DCD-19E95AC708BA}">
      <dsp:nvSpPr>
        <dsp:cNvPr id="0" name=""/>
        <dsp:cNvSpPr/>
      </dsp:nvSpPr>
      <dsp:spPr>
        <a:xfrm>
          <a:off x="0" y="825772"/>
          <a:ext cx="8128000" cy="856800"/>
        </a:xfrm>
        <a:prstGeom prst="rect">
          <a:avLst/>
        </a:prstGeom>
        <a:solidFill>
          <a:srgbClr val="D6DCE5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EBB31D-BE1E-4C4E-96D6-EA358D1DB72C}">
      <dsp:nvSpPr>
        <dsp:cNvPr id="0" name=""/>
        <dsp:cNvSpPr/>
      </dsp:nvSpPr>
      <dsp:spPr>
        <a:xfrm>
          <a:off x="406400" y="323932"/>
          <a:ext cx="5567671" cy="100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3300" kern="1200" dirty="0">
              <a:solidFill>
                <a:srgbClr val="FFFF00"/>
              </a:solidFill>
              <a:latin typeface="Trebuchet MS" panose="020B0603020202020204" pitchFamily="34" charset="0"/>
            </a:rPr>
            <a:t>Медленная еда</a:t>
          </a:r>
          <a:r>
            <a:rPr lang="en-US" sz="3300" kern="1200" dirty="0">
              <a:solidFill>
                <a:srgbClr val="FFFF00"/>
              </a:solidFill>
              <a:latin typeface="Trebuchet MS" panose="020B0603020202020204" pitchFamily="34" charset="0"/>
            </a:rPr>
            <a:t> Slow food</a:t>
          </a:r>
        </a:p>
        <a:p>
          <a:pPr marL="0"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300" kern="1200" dirty="0">
            <a:solidFill>
              <a:srgbClr val="FFFF00"/>
            </a:solidFill>
            <a:latin typeface="Trebuchet MS" panose="020B0603020202020204" pitchFamily="34" charset="0"/>
          </a:endParaRPr>
        </a:p>
      </dsp:txBody>
      <dsp:txXfrm>
        <a:off x="455396" y="372928"/>
        <a:ext cx="5469679" cy="905688"/>
      </dsp:txXfrm>
    </dsp:sp>
    <dsp:sp modelId="{A0B5222F-5E1E-472B-A898-7E5F28FA4154}">
      <dsp:nvSpPr>
        <dsp:cNvPr id="0" name=""/>
        <dsp:cNvSpPr/>
      </dsp:nvSpPr>
      <dsp:spPr>
        <a:xfrm>
          <a:off x="0" y="2695694"/>
          <a:ext cx="8128000" cy="856800"/>
        </a:xfrm>
        <a:prstGeom prst="rect">
          <a:avLst/>
        </a:prstGeom>
        <a:solidFill>
          <a:srgbClr val="D6DCE5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9ABFB-5885-433A-826E-65C051AD919E}">
      <dsp:nvSpPr>
        <dsp:cNvPr id="0" name=""/>
        <dsp:cNvSpPr/>
      </dsp:nvSpPr>
      <dsp:spPr>
        <a:xfrm>
          <a:off x="365760" y="1672613"/>
          <a:ext cx="5506736" cy="13313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3300" kern="1200" dirty="0">
              <a:solidFill>
                <a:srgbClr val="FFFF00"/>
              </a:solidFill>
              <a:latin typeface="Trebuchet MS" panose="020B0603020202020204" pitchFamily="34" charset="0"/>
            </a:rPr>
            <a:t>Медленное движение</a:t>
          </a:r>
        </a:p>
        <a:p>
          <a:pPr marL="0" marR="0" lvl="0" indent="0" algn="ctr" defTabSz="106680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  <a:tabLst/>
            <a:defRPr/>
          </a:pPr>
          <a:r>
            <a:rPr lang="en-US" sz="3300" b="0" kern="1200" dirty="0">
              <a:solidFill>
                <a:srgbClr val="FFFF00"/>
              </a:solidFill>
              <a:effectLst/>
              <a:latin typeface="Trebuchet MS" panose="020B0603020202020204" pitchFamily="34" charset="0"/>
            </a:rPr>
            <a:t>Slow Movement</a:t>
          </a:r>
          <a:endParaRPr lang="ru-RU" sz="3300" kern="1200" dirty="0">
            <a:solidFill>
              <a:srgbClr val="FFFF00"/>
            </a:solidFill>
            <a:latin typeface="Trebuchet MS" panose="020B0603020202020204" pitchFamily="34" charset="0"/>
          </a:endParaRPr>
        </a:p>
        <a:p>
          <a:pPr marL="0"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>
            <a:solidFill>
              <a:srgbClr val="FFFF00"/>
            </a:solidFill>
            <a:latin typeface="Trebuchet MS" panose="020B0603020202020204" pitchFamily="34" charset="0"/>
          </a:endParaRPr>
        </a:p>
      </dsp:txBody>
      <dsp:txXfrm>
        <a:off x="430752" y="1737605"/>
        <a:ext cx="5376752" cy="1201377"/>
      </dsp:txXfrm>
    </dsp:sp>
    <dsp:sp modelId="{A736656A-A60C-4DBE-804B-A894B64EF5E1}">
      <dsp:nvSpPr>
        <dsp:cNvPr id="0" name=""/>
        <dsp:cNvSpPr/>
      </dsp:nvSpPr>
      <dsp:spPr>
        <a:xfrm>
          <a:off x="0" y="4237934"/>
          <a:ext cx="8128000" cy="856800"/>
        </a:xfrm>
        <a:prstGeom prst="rect">
          <a:avLst/>
        </a:prstGeom>
        <a:solidFill>
          <a:srgbClr val="D6DCE5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5E5E7F-1346-4D6B-97E3-B7D8145E0191}">
      <dsp:nvSpPr>
        <dsp:cNvPr id="0" name=""/>
        <dsp:cNvSpPr/>
      </dsp:nvSpPr>
      <dsp:spPr>
        <a:xfrm>
          <a:off x="304800" y="3563370"/>
          <a:ext cx="5689600" cy="100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>
              <a:solidFill>
                <a:srgbClr val="FFFF00"/>
              </a:solidFill>
              <a:latin typeface="Trebuchet MS" panose="020B0603020202020204" pitchFamily="34" charset="0"/>
            </a:rPr>
            <a:t>Медленное чтение </a:t>
          </a:r>
          <a:r>
            <a:rPr lang="en-US" sz="3300" kern="1200" dirty="0">
              <a:solidFill>
                <a:srgbClr val="FFFF00"/>
              </a:solidFill>
              <a:latin typeface="Trebuchet MS" panose="020B0603020202020204" pitchFamily="34" charset="0"/>
            </a:rPr>
            <a:t>Close / Deep reading</a:t>
          </a:r>
          <a:endParaRPr lang="ru-RU" sz="3300" kern="1200" dirty="0">
            <a:solidFill>
              <a:srgbClr val="FFFF00"/>
            </a:solidFill>
            <a:latin typeface="Trebuchet MS" panose="020B0603020202020204" pitchFamily="34" charset="0"/>
          </a:endParaRPr>
        </a:p>
      </dsp:txBody>
      <dsp:txXfrm>
        <a:off x="353796" y="3612366"/>
        <a:ext cx="5591608" cy="905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B435F-8467-497A-89D5-496DE328F7D7}" type="datetimeFigureOut">
              <a:rPr lang="ru-RU" smtClean="0"/>
              <a:t>11.01.2023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597E1-1E2F-4427-BF77-E90A8F479DE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496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597E1-1E2F-4427-BF77-E90A8F479DE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331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597E1-1E2F-4427-BF77-E90A8F479DEC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7918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597E1-1E2F-4427-BF77-E90A8F479DEC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184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597E1-1E2F-4427-BF77-E90A8F479DEC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135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597E1-1E2F-4427-BF77-E90A8F479DEC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57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597E1-1E2F-4427-BF77-E90A8F479DE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314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597E1-1E2F-4427-BF77-E90A8F479DE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504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597E1-1E2F-4427-BF77-E90A8F479DE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050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597E1-1E2F-4427-BF77-E90A8F479DE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4960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597E1-1E2F-4427-BF77-E90A8F479DEC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20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597E1-1E2F-4427-BF77-E90A8F479DEC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304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597E1-1E2F-4427-BF77-E90A8F479DE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539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597E1-1E2F-4427-BF77-E90A8F479DEC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3423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1AC03F-B335-BA09-9B41-9726EF3B8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1F7A1FE-BD9A-9D04-9A22-D25FA063A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31E8C5-3646-141A-138C-8E13AED77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0FD57-0781-4ED5-85D4-6E1FF19821AD}" type="datetimeFigureOut">
              <a:rPr lang="ru-RU" smtClean="0"/>
              <a:t>11.01.2023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80A5BB-7FCD-54D4-8524-3C405E68C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BD0C3B-8F79-A89C-E5D6-01F76B0E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C46DD-2795-4076-93DD-962A935155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308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3C6781-C212-BC4D-6C8C-2EC8AE0D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3E8DE4-E918-D5C3-5102-34E5BE06C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7D021A-5931-43CC-3DB4-330639A0B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0FD57-0781-4ED5-85D4-6E1FF19821AD}" type="datetimeFigureOut">
              <a:rPr lang="ru-RU" smtClean="0"/>
              <a:t>11.01.2023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3B5D57-6817-8F6C-30E5-2BE630F59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C16A83-930C-C6CE-3DA2-9DB9A55D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C46DD-2795-4076-93DD-962A935155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992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C68E0EB-417A-3315-A567-EB1BB7C5A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6F0E4DC-A337-D079-02AF-7A4702DB1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BB3A9B-D94E-A595-4514-804C2D2C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0FD57-0781-4ED5-85D4-6E1FF19821AD}" type="datetimeFigureOut">
              <a:rPr lang="ru-RU" smtClean="0"/>
              <a:t>11.01.2023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E978DF-48E0-A9FB-5985-617850FDC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0F5989-0AF2-A472-7C71-6C642D78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C46DD-2795-4076-93DD-962A935155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09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131150-E24E-5E4A-2299-1F4E4EBD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20536E-3A66-BF9C-6E51-A0A654F01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B512D5-6F64-2D3D-E323-9C6D84826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0FD57-0781-4ED5-85D4-6E1FF19821AD}" type="datetimeFigureOut">
              <a:rPr lang="ru-RU" smtClean="0"/>
              <a:t>11.01.2023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0B5438-D42F-BAD8-5C13-6C11D595B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0F73E8-286F-8145-4775-2044E0EE8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C46DD-2795-4076-93DD-962A935155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124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9F0D8-C3C9-5209-788C-BEA02BCF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D6C31D-9680-1DE8-E53C-E54A31617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D6C538-127B-2CB0-35FE-8178DFCBF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0FD57-0781-4ED5-85D4-6E1FF19821AD}" type="datetimeFigureOut">
              <a:rPr lang="ru-RU" smtClean="0"/>
              <a:t>11.01.2023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7C830B-6066-9351-CEAD-2570EE5F6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951FFA-E3A3-44B0-1E51-3429F6CAF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C46DD-2795-4076-93DD-962A935155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01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13FBB-EB97-81B1-4493-E8177566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701871-94B9-2E0A-6406-B72955C58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AF73AB-6BA6-D045-8ABD-CE39B1BB9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856A54-978A-ED15-68B5-DCB641E9C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0FD57-0781-4ED5-85D4-6E1FF19821AD}" type="datetimeFigureOut">
              <a:rPr lang="ru-RU" smtClean="0"/>
              <a:t>11.01.2023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561126-5121-1776-44E8-F9BE70EC6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1139F6-EAE3-BF93-80FC-9437472D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C46DD-2795-4076-93DD-962A935155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380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FE91E-4A18-5038-AFE0-8F110FC7C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B505EE-B32C-3057-E2F3-DEABDD1CA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8C4AB1-0513-831C-DA34-8DF1B9CF4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44F5E64-6248-47FE-8155-0C83FF2F3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7C99C79-D66D-0F70-379D-F5720527D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BBF49E3-833B-D8F8-C649-C34B1844C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0FD57-0781-4ED5-85D4-6E1FF19821AD}" type="datetimeFigureOut">
              <a:rPr lang="ru-RU" smtClean="0"/>
              <a:t>11.01.2023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2905E7B-DB41-47F1-F9A2-11520F96A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14F9A9B-5EA8-2BA8-450C-94CDE624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C46DD-2795-4076-93DD-962A935155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20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A29AC4-FDBB-FDE5-D796-06CBBCF3E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7BE4879-BBA6-C83F-AEA3-784AE67A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0FD57-0781-4ED5-85D4-6E1FF19821AD}" type="datetimeFigureOut">
              <a:rPr lang="ru-RU" smtClean="0"/>
              <a:t>11.01.2023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2EBE5AF-94E2-BD25-7ECB-E8D93F272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266087-113F-682D-63BD-10C8F1BB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C46DD-2795-4076-93DD-962A935155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080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B8B18B6-4052-891E-ECAE-52F1173E2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0FD57-0781-4ED5-85D4-6E1FF19821AD}" type="datetimeFigureOut">
              <a:rPr lang="ru-RU" smtClean="0"/>
              <a:t>11.01.2023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979F60B-628F-B673-D98C-A6AD1616A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90B84B-94EB-D228-A273-0A0C70DC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C46DD-2795-4076-93DD-962A935155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856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BA99A-AE18-B9E6-6297-084E8F660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64B1FF-6E23-5709-6ECF-F7E2D19BC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D4E723-5575-96F2-F2EE-620CF0C4F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471D16-A7C6-2911-6200-C53942485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0FD57-0781-4ED5-85D4-6E1FF19821AD}" type="datetimeFigureOut">
              <a:rPr lang="ru-RU" smtClean="0"/>
              <a:t>11.01.2023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459F629-C4E0-34DD-5935-055AFB59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C51B54E-D5AB-2F9D-D3A7-FF6294900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C46DD-2795-4076-93DD-962A935155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641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08375-2A71-432E-8D89-6A3AEC21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835B274-78B1-2AEC-BC3E-2C5F79419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A42246-F133-150B-6E5E-983CB5A13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028242-9CCA-4F0A-D14F-0145E9FD4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0FD57-0781-4ED5-85D4-6E1FF19821AD}" type="datetimeFigureOut">
              <a:rPr lang="ru-RU" smtClean="0"/>
              <a:t>11.01.2023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CF3387-3D95-42F3-37EE-294B64E0E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85CF76-37B1-F56F-66BE-2A6D84F73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C46DD-2795-4076-93DD-962A935155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69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A96C8-9C38-9443-095E-FE388655C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5F6F9A-226E-7A32-2DD1-73AD2E8CB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123A59-9F14-6E3D-26D4-DA7D4AF8AF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0FD57-0781-4ED5-85D4-6E1FF19821AD}" type="datetimeFigureOut">
              <a:rPr lang="ru-RU" smtClean="0"/>
              <a:t>11.01.2023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5ACE20-1742-6D65-083F-6D614BEB4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DB5039-54EB-00F2-B2EA-9BFC5E4AD6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C46DD-2795-4076-93DD-962A935155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7043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ramoty.ru/birchbark/document/show/novgorod/752/" TargetMode="External"/><Relationship Id="rId2" Type="http://schemas.openxmlformats.org/officeDocument/2006/relationships/hyperlink" Target="http://gramoty.ru/birchbark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aISah4wJoBs" TargetMode="Externa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uthenia.ru/apr/textes/sherba/sherba2.htm" TargetMode="External"/><Relationship Id="rId7" Type="http://schemas.openxmlformats.org/officeDocument/2006/relationships/hyperlink" Target="https://www.ruthenia.ru/document/550838.html" TargetMode="External"/><Relationship Id="rId2" Type="http://schemas.openxmlformats.org/officeDocument/2006/relationships/hyperlink" Target="https://www.youtube.com/watch?v=ibjLTr-igz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nabokov-lit.ru/nabokov/kritika-nabokova/evgenij-onegin/index.htm" TargetMode="External"/><Relationship Id="rId5" Type="http://schemas.openxmlformats.org/officeDocument/2006/relationships/hyperlink" Target="http://feb-web.ru/feb/pushkin/critics/lot/lot-472-.htm?cmd=p" TargetMode="External"/><Relationship Id="rId4" Type="http://schemas.openxmlformats.org/officeDocument/2006/relationships/hyperlink" Target="http://nabokov-lit.ru/nabokov/kritika-nabokova/lekcii-po-zarubezhnoj-literature/o-horoshih-chitatelyah.ht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lib2.pushkinskijdom.ru/Media/Default/PDF/PUSH/Klassiki/Grossman/Grossman-1928.pdf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lib2.pushkinskijdom.ru/Media/Default/PDF/Person/Alexeeva-2005.pdf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bl.uk/romantics-and-victorians/themes/the-novel-1832-to-1880" TargetMode="External"/><Relationship Id="rId4" Type="http://schemas.microsoft.com/office/2007/relationships/hdphoto" Target="../media/hdphoto10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doc115091650_443943464?hash=u9JMmNobfRdxnlXNSK9yjBzehtwC7Fly04czs1XzR30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hyperlink" Target="http://yanko.lib.ru/books/media/mcluhan=galaktika_gutenberga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hilology.ru/" TargetMode="External"/><Relationship Id="rId3" Type="http://schemas.openxmlformats.org/officeDocument/2006/relationships/hyperlink" Target="https://vk.com/doc18937698_516440487?hash=J89D4spsDU2J4pFZtRE4PjQRMZXmtwdZX8IZGteVZaH" TargetMode="External"/><Relationship Id="rId7" Type="http://schemas.openxmlformats.org/officeDocument/2006/relationships/hyperlink" Target="https://www.philol.msu.ru/~tlit/5texts2.htm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iek.edu.ru/publish/ltcont.htm" TargetMode="External"/><Relationship Id="rId5" Type="http://schemas.openxmlformats.org/officeDocument/2006/relationships/hyperlink" Target="https://www.textologia.ru/literature/?q=397" TargetMode="External"/><Relationship Id="rId4" Type="http://schemas.openxmlformats.org/officeDocument/2006/relationships/hyperlink" Target="http://detective.gumer.info/etc/vvedenie2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org/details/TheVoynichManuscript/page/n1/mode/2up" TargetMode="External"/><Relationship Id="rId7" Type="http://schemas.openxmlformats.org/officeDocument/2006/relationships/hyperlink" Target="https://docs.cntd.ru/document/1200161674?ysclid=l80ml8ony466381635" TargetMode="External"/><Relationship Id="rId2" Type="http://schemas.openxmlformats.org/officeDocument/2006/relationships/hyperlink" Target="https://vk.com/doc35528094_472465489?hash=in1NT7QRDxamZFNH5r7iJLP5bC5a0BESCCqj2lBoVxk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vk.com/doc2859740_485737235?hash=Mo33ZfkeWpiPdclosRsUZZzogKxBh85XVTXBkgAfHLo" TargetMode="External"/><Relationship Id="rId5" Type="http://schemas.openxmlformats.org/officeDocument/2006/relationships/hyperlink" Target="https://vk.com/doc35528094_472465300?hash=yFGtE9S3ewxnNlY5eTMJBQDguTdZYB0lTX3aViKDpSg" TargetMode="External"/><Relationship Id="rId4" Type="http://schemas.openxmlformats.org/officeDocument/2006/relationships/hyperlink" Target="http://www.gnosis.org/naghamm/nhl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ville-figeac.fr/culture-sport-loisirs/musee-champollion/decouvrir-le-musee" TargetMode="External"/><Relationship Id="rId4" Type="http://schemas.openxmlformats.org/officeDocument/2006/relationships/hyperlink" Target="https://my.mail.ru/mail/pvo53nov/video/171/7557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B4FB8-E098-5C49-8CD5-58E801763E70}"/>
              </a:ext>
            </a:extLst>
          </p:cNvPr>
          <p:cNvSpPr txBox="1"/>
          <p:nvPr/>
        </p:nvSpPr>
        <p:spPr>
          <a:xfrm>
            <a:off x="57040" y="233680"/>
            <a:ext cx="6197600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«</a:t>
            </a:r>
            <a:r>
              <a:rPr lang="ru-RU" b="1" u="sng" dirty="0">
                <a:solidFill>
                  <a:srgbClr val="C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Базовый курс литературоведения</a:t>
            </a:r>
            <a:r>
              <a:rPr lang="ru-RU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» – самостоятельная дисциплина, предваряющая и теоретические, и историко-литературные занятия бакалавра филологии. Наш курс дает также вводные представления о весьма существенных прикладных (текстологических, источниковедческих, библиографических, книговедческих, музееведческих, библиотековедческих, искусствоведческих и др.) гуманитарных сферах, без которых практически невозможно освоение необходимых базовых профессиональных филологических компетенций.</a:t>
            </a:r>
          </a:p>
          <a:p>
            <a:pPr indent="450215" algn="just"/>
            <a:r>
              <a:rPr lang="ru-RU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Наш курс это </a:t>
            </a:r>
            <a:r>
              <a:rPr lang="ru-RU" b="1" u="sng" dirty="0">
                <a:solidFill>
                  <a:srgbClr val="C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предмет общефилологической подготовки</a:t>
            </a:r>
            <a:r>
              <a:rPr lang="ru-RU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. Отсюда вытекает </a:t>
            </a:r>
            <a:r>
              <a:rPr lang="ru-RU" b="1" u="sng" dirty="0">
                <a:solidFill>
                  <a:srgbClr val="C00000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цель лекционных занятий</a:t>
            </a:r>
            <a:r>
              <a:rPr lang="ru-RU" u="sng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 </a:t>
            </a:r>
            <a:r>
              <a:rPr lang="ru-RU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– </a:t>
            </a:r>
            <a:r>
              <a:rPr lang="ru-RU" dirty="0" err="1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общекультурологическая</a:t>
            </a:r>
            <a:r>
              <a:rPr lang="ru-RU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, </a:t>
            </a:r>
            <a:r>
              <a:rPr lang="ru-RU" dirty="0" err="1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общефилологическая</a:t>
            </a:r>
            <a:r>
              <a:rPr lang="ru-RU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 и </a:t>
            </a:r>
            <a:r>
              <a:rPr lang="ru-RU" dirty="0" err="1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общелитературоведческая</a:t>
            </a:r>
            <a:r>
              <a:rPr lang="ru-RU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 ориентация.</a:t>
            </a:r>
          </a:p>
          <a:p>
            <a:pPr indent="450215" algn="just"/>
            <a:r>
              <a:rPr lang="ru-RU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На лекциях студенты знакомятся с основными литературоведческими понятиями, с системой родов и жанров литературы. На практических занятиях осваивают эти понятия и принципы литературоведческого анализа в работе с художественными произведениями разных жанров, форм, авторов и литератур.</a:t>
            </a:r>
          </a:p>
          <a:p>
            <a:pPr indent="450215" algn="just"/>
            <a:endParaRPr lang="ru-RU" sz="2000" dirty="0">
              <a:effectLst/>
              <a:latin typeface="Arial Narrow" panose="020B0606020202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407A5A-BB35-93AE-65AD-751685C1DC3E}"/>
              </a:ext>
            </a:extLst>
          </p:cNvPr>
          <p:cNvSpPr txBox="1"/>
          <p:nvPr/>
        </p:nvSpPr>
        <p:spPr>
          <a:xfrm>
            <a:off x="8473440" y="23368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47BD84-927F-2F46-1AD6-28D8F6A58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285" y="418346"/>
            <a:ext cx="5724000" cy="576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638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Юрий Кнорозов с сиамской кошкой Асей (Аспидой)">
            <a:extLst>
              <a:ext uri="{FF2B5EF4-FFF2-40B4-BE49-F238E27FC236}">
                <a16:creationId xmlns:a16="http://schemas.microsoft.com/office/drawing/2014/main" id="{E94A93D6-ECC4-D0AB-9954-E0C253104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4" y="142240"/>
            <a:ext cx="4210840" cy="58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3FBD5B-1720-931D-13B7-BA585DAB5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275" y="195928"/>
            <a:ext cx="5392701" cy="60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888F7C-0095-1386-17FA-0B91F5BEF78D}"/>
              </a:ext>
            </a:extLst>
          </p:cNvPr>
          <p:cNvSpPr txBox="1"/>
          <p:nvPr/>
        </p:nvSpPr>
        <p:spPr>
          <a:xfrm>
            <a:off x="776093" y="6069429"/>
            <a:ext cx="3406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Trebuchet MS" panose="020B0603020202020204" pitchFamily="34" charset="0"/>
              </a:rPr>
              <a:t>Кнорозов Юрий Валентинович</a:t>
            </a:r>
          </a:p>
          <a:p>
            <a:pPr algn="ctr"/>
            <a:r>
              <a:rPr lang="ru-RU" dirty="0">
                <a:latin typeface="Trebuchet MS" panose="020B0603020202020204" pitchFamily="34" charset="0"/>
              </a:rPr>
              <a:t>1922 – 1999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B62FC7-87B9-8744-D160-6B8C983E7758}"/>
              </a:ext>
            </a:extLst>
          </p:cNvPr>
          <p:cNvSpPr txBox="1"/>
          <p:nvPr/>
        </p:nvSpPr>
        <p:spPr>
          <a:xfrm>
            <a:off x="8422641" y="6392594"/>
            <a:ext cx="271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rebuchet MS" panose="020B0603020202020204" pitchFamily="34" charset="0"/>
              </a:rPr>
              <a:t>Кодекс майя</a:t>
            </a:r>
          </a:p>
        </p:txBody>
      </p:sp>
    </p:spTree>
    <p:extLst>
      <p:ext uri="{BB962C8B-B14F-4D97-AF65-F5344CB8AC3E}">
        <p14:creationId xmlns:p14="http://schemas.microsoft.com/office/powerpoint/2010/main" val="220276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ABD9B1-DF65-4E81-6A4B-80011B468CDB}"/>
              </a:ext>
            </a:extLst>
          </p:cNvPr>
          <p:cNvSpPr txBox="1"/>
          <p:nvPr/>
        </p:nvSpPr>
        <p:spPr>
          <a:xfrm>
            <a:off x="7975600" y="2228671"/>
            <a:ext cx="37896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rebuchet MS" panose="020B0603020202020204" pitchFamily="34" charset="0"/>
                <a:hlinkClick r:id="rId2"/>
              </a:rPr>
              <a:t>Главная – Древнерусские берестяные грамоты (gramoty.ru)</a:t>
            </a:r>
            <a:endParaRPr lang="ru-RU" dirty="0">
              <a:latin typeface="Trebuchet MS" panose="020B0603020202020204" pitchFamily="34" charset="0"/>
            </a:endParaRPr>
          </a:p>
          <a:p>
            <a:pPr algn="ctr"/>
            <a:endParaRPr lang="ru-RU" dirty="0">
              <a:latin typeface="Trebuchet MS" panose="020B0603020202020204" pitchFamily="34" charset="0"/>
            </a:endParaRPr>
          </a:p>
          <a:p>
            <a:pPr algn="ctr"/>
            <a:r>
              <a:rPr lang="ru-RU" dirty="0">
                <a:latin typeface="Trebuchet MS" panose="020B0603020202020204" pitchFamily="34" charset="0"/>
                <a:hlinkClick r:id="rId3"/>
              </a:rPr>
              <a:t>Грамота №752 – Древнерусские берестяные грамоты (gramoty.ru)</a:t>
            </a:r>
            <a:endParaRPr lang="ru-RU" dirty="0">
              <a:latin typeface="Trebuchet MS" panose="020B0603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558BF2C-C72F-7F3D-6DB5-5066A217F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704850"/>
            <a:ext cx="7172325" cy="5448300"/>
          </a:xfrm>
          <a:prstGeom prst="rect">
            <a:avLst/>
          </a:prstGeom>
          <a:solidFill>
            <a:srgbClr val="E7E6E6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8715DC-30DB-6158-C06F-D7CBC095944A}"/>
              </a:ext>
            </a:extLst>
          </p:cNvPr>
          <p:cNvSpPr txBox="1"/>
          <p:nvPr/>
        </p:nvSpPr>
        <p:spPr>
          <a:xfrm>
            <a:off x="2052320" y="62516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rebuchet MS" panose="020B0603020202020204" pitchFamily="34" charset="0"/>
                <a:hlinkClick r:id="rId5"/>
              </a:rPr>
              <a:t>Лекция академика Андрея Зализняка - YouTube</a:t>
            </a:r>
            <a:endParaRPr lang="ru-RU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85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CD0725-548F-DB04-3878-AA1878DF979D}"/>
              </a:ext>
            </a:extLst>
          </p:cNvPr>
          <p:cNvSpPr txBox="1"/>
          <p:nvPr/>
        </p:nvSpPr>
        <p:spPr>
          <a:xfrm>
            <a:off x="157480" y="1084937"/>
            <a:ext cx="11633200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00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</a:rPr>
              <a:t>В 1800-х годах, в те времена, когда не было еще ни железных, ни шоссейных дорог, ни газового, ни стеаринового света, ни пружинных низких диванов, ни мебели без лаку, ни разочарованных юношей со стеклышками, ни либеральных философов-женщин, ни милых дам-камелий, которых так много развелось в наше время, - в те наивные времена, когда из Москвы, выезжая в Петербург в повозке или карете, брали с собой целую кухню домашнего приготовления, ехали восемь суток по мягкой, пыльной или грязной дороге и верили в пожарские котлеты, в валдайские колокольчики и бублики, - когда в длинные осенние вечера нагорали сальные свечи, освещая семейные кружки из двадцати и тридцати человек, на балах в канделябры вставлялись восковые и спермацетовые свечи, когда мебель ставили симметрично, когда наши отцы были еще молоды не одним отсутствием морщин и седых волос, а стрелялись за женщин и из другого угла комнаты бросались поднимать нечаянно и не нечаянно уроненные платочки, наши матери носили коротенькие талии и огромные рукава и решали семейные дела выниманием билетиков, когда прелестные дамы-камелии прятались от дневного света, - в наивные времена масонских лож, мартинистов,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</a:rPr>
              <a:t>тугендбунда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</a:rPr>
              <a:t>, во времена Милорадовичей, Давыдовых, Пушкиных, - в губернском городе К. был съезд помещиков, и кончались дворянские выборы.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</a:rPr>
              <a:t> 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Л.Н. Толстой Два гусара (1856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8D64BC-C5B9-7DD5-5941-6D515C489CA2}"/>
              </a:ext>
            </a:extLst>
          </p:cNvPr>
          <p:cNvSpPr txBox="1"/>
          <p:nvPr/>
        </p:nvSpPr>
        <p:spPr>
          <a:xfrm>
            <a:off x="2275840" y="355600"/>
            <a:ext cx="83519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200" b="1" u="sng" dirty="0">
                <a:solidFill>
                  <a:schemeClr val="accent1"/>
                </a:solidFill>
                <a:latin typeface="Trebuchet MS" panose="020B0603020202020204" pitchFamily="34" charset="0"/>
              </a:rPr>
              <a:t>Выполните культурно-исторический комментарий отрывка</a:t>
            </a:r>
          </a:p>
        </p:txBody>
      </p:sp>
    </p:spTree>
    <p:extLst>
      <p:ext uri="{BB962C8B-B14F-4D97-AF65-F5344CB8AC3E}">
        <p14:creationId xmlns:p14="http://schemas.microsoft.com/office/powerpoint/2010/main" val="93869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54B12B-2301-3C05-0497-C3D0EDDB9A06}"/>
              </a:ext>
            </a:extLst>
          </p:cNvPr>
          <p:cNvSpPr txBox="1"/>
          <p:nvPr/>
        </p:nvSpPr>
        <p:spPr>
          <a:xfrm>
            <a:off x="2875280" y="526981"/>
            <a:ext cx="70002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accent1"/>
                </a:solidFill>
                <a:latin typeface="Trebuchet MS" panose="020B0603020202020204" pitchFamily="34" charset="0"/>
                <a:ea typeface="Microsoft Sans Serif" panose="020B0604020202020204" pitchFamily="34" charset="0"/>
              </a:rPr>
              <a:t>Литературоведение</a:t>
            </a:r>
          </a:p>
          <a:p>
            <a:pPr algn="ctr"/>
            <a:r>
              <a:rPr lang="ru-RU" b="1" dirty="0">
                <a:solidFill>
                  <a:schemeClr val="accent1"/>
                </a:solidFill>
                <a:effectLst/>
                <a:latin typeface="Trebuchet MS" panose="020B0603020202020204" pitchFamily="34" charset="0"/>
                <a:ea typeface="Microsoft Sans Serif" panose="020B0604020202020204" pitchFamily="34" charset="0"/>
              </a:rPr>
              <a:t>Основные дисциплины</a:t>
            </a:r>
          </a:p>
          <a:p>
            <a:pPr algn="ctr"/>
            <a:r>
              <a:rPr lang="ru-RU" b="1" dirty="0">
                <a:solidFill>
                  <a:srgbClr val="FF0000"/>
                </a:solidFill>
                <a:latin typeface="Trebuchet MS" panose="020B0603020202020204" pitchFamily="34" charset="0"/>
                <a:ea typeface="Microsoft Sans Serif" panose="020B0604020202020204" pitchFamily="34" charset="0"/>
              </a:rPr>
              <a:t>И</a:t>
            </a:r>
            <a:r>
              <a:rPr lang="ru-RU" b="1" dirty="0">
                <a:solidFill>
                  <a:srgbClr val="FF0000"/>
                </a:solidFill>
                <a:effectLst/>
                <a:latin typeface="Trebuchet MS" panose="020B0603020202020204" pitchFamily="34" charset="0"/>
                <a:ea typeface="Microsoft Sans Serif" panose="020B0604020202020204" pitchFamily="34" charset="0"/>
              </a:rPr>
              <a:t>зучение текста как произведения </a:t>
            </a:r>
            <a:endParaRPr lang="ru-RU" b="1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32F6F2-37A1-176A-ED40-43BEE2823D35}"/>
              </a:ext>
            </a:extLst>
          </p:cNvPr>
          <p:cNvSpPr txBox="1"/>
          <p:nvPr/>
        </p:nvSpPr>
        <p:spPr>
          <a:xfrm>
            <a:off x="467360" y="2042160"/>
            <a:ext cx="11531600" cy="2815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90500" algn="just">
              <a:lnSpc>
                <a:spcPct val="112000"/>
              </a:lnSpc>
            </a:pPr>
            <a:r>
              <a:rPr lang="ru-RU" sz="1800" b="1" dirty="0">
                <a:solidFill>
                  <a:srgbClr val="FF000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Теория литературы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31E20"/>
                </a:solidFill>
                <a:effectLst/>
                <a:uLnTx/>
                <a:uFillTx/>
                <a:latin typeface="Trebuchet MS" panose="020B0603020202020204" pitchFamily="34" charset="0"/>
                <a:ea typeface="Times New Roman" panose="02020603050405020304" pitchFamily="18" charset="0"/>
                <a:cs typeface="+mn-cs"/>
              </a:rPr>
              <a:t>—</a:t>
            </a:r>
            <a:r>
              <a:rPr lang="ru-RU" sz="1800" dirty="0">
                <a:solidFill>
                  <a:srgbClr val="231E2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 исследование общих законо­мерностей литературного творчества и литературного произ­ведения, а также формирование системы понятий, метаязыка, на котором об этом можно говорить.</a:t>
            </a:r>
          </a:p>
          <a:p>
            <a:pPr indent="190500" algn="just">
              <a:lnSpc>
                <a:spcPct val="110000"/>
              </a:lnSpc>
            </a:pPr>
            <a:r>
              <a:rPr lang="ru-RU" b="1" dirty="0">
                <a:solidFill>
                  <a:srgbClr val="FF0000"/>
                </a:solidFill>
                <a:latin typeface="Trebuchet MS" panose="020B0603020202020204" pitchFamily="34" charset="0"/>
                <a:ea typeface="Times New Roman" panose="02020603050405020304" pitchFamily="18" charset="0"/>
              </a:rPr>
              <a:t>История литературы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231E20"/>
                </a:solidFill>
                <a:effectLst/>
                <a:uLnTx/>
                <a:uFillTx/>
                <a:latin typeface="Trebuchet MS" panose="020B0603020202020204" pitchFamily="34" charset="0"/>
                <a:ea typeface="Times New Roman" panose="02020603050405020304" pitchFamily="18" charset="0"/>
                <a:cs typeface="+mn-cs"/>
              </a:rPr>
              <a:t>— </a:t>
            </a:r>
            <a:r>
              <a:rPr lang="ru-RU" sz="1800" dirty="0">
                <a:solidFill>
                  <a:srgbClr val="231E2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История литературы, используя теоретические понятия и тер­мины, изучает процесс конкретного литературного развития — эволюцию писателя, развитие национальной и даже мировой ли­тературы (идею мировой литературы выдвинул в конце XVIII века И. В. Гёте)</a:t>
            </a:r>
            <a:endParaRPr kumimoji="0" lang="ru-RU" sz="1800" b="0" u="none" strike="noStrike" kern="1200" cap="none" spc="0" normalizeH="0" baseline="0" noProof="0" dirty="0">
              <a:ln>
                <a:noFill/>
              </a:ln>
              <a:solidFill>
                <a:srgbClr val="231E20"/>
              </a:solidFill>
              <a:effectLst/>
              <a:uLnTx/>
              <a:uFillTx/>
              <a:latin typeface="Trebuchet MS" panose="020B0603020202020204" pitchFamily="34" charset="0"/>
              <a:ea typeface="Times New Roman" panose="02020603050405020304" pitchFamily="18" charset="0"/>
            </a:endParaRPr>
          </a:p>
          <a:p>
            <a:pPr indent="190500" algn="just">
              <a:lnSpc>
                <a:spcPct val="107000"/>
              </a:lnSpc>
            </a:pPr>
            <a:r>
              <a:rPr lang="ru-RU" b="1" dirty="0">
                <a:solidFill>
                  <a:srgbClr val="FF0000"/>
                </a:solidFill>
                <a:latin typeface="Trebuchet MS" panose="020B0603020202020204" pitchFamily="34" charset="0"/>
                <a:ea typeface="Times New Roman" panose="02020603050405020304" pitchFamily="18" charset="0"/>
              </a:rPr>
              <a:t>Литературная критика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 pitchFamily="34" charset="0"/>
                <a:ea typeface="Times New Roman" panose="02020603050405020304" pitchFamily="18" charset="0"/>
                <a:cs typeface="+mn-cs"/>
              </a:rPr>
              <a:t>— </a:t>
            </a:r>
            <a:r>
              <a:rPr lang="ru-RU" sz="1800" dirty="0">
                <a:solidFill>
                  <a:srgbClr val="231E2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Художественная литература — создание и движение мира. Критика — движение мысли о мире.</a:t>
            </a:r>
          </a:p>
          <a:p>
            <a:pPr indent="190500" algn="just">
              <a:lnSpc>
                <a:spcPct val="112000"/>
              </a:lnSpc>
            </a:pPr>
            <a:endParaRPr lang="ru-RU" sz="1800" b="1" dirty="0">
              <a:solidFill>
                <a:srgbClr val="FF0000"/>
              </a:solidFill>
              <a:effectLst/>
              <a:latin typeface="Trebuchet MS" panose="020B0603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60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D8029FC0-605C-28F2-E608-D4CF1879C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t="2347" r="10001" b="1013"/>
          <a:stretch/>
        </p:blipFill>
        <p:spPr bwMode="auto">
          <a:xfrm>
            <a:off x="252873" y="168983"/>
            <a:ext cx="3048000" cy="460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C9B274CF-B807-785C-FCBE-3859582D1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019" y="121920"/>
            <a:ext cx="3816000" cy="469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D90AED81-6684-67D5-96D0-DAE100401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718" y="121920"/>
            <a:ext cx="3770626" cy="4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655C4D-E787-9819-14A4-DA70E5B7080A}"/>
              </a:ext>
            </a:extLst>
          </p:cNvPr>
          <p:cNvSpPr txBox="1"/>
          <p:nvPr/>
        </p:nvSpPr>
        <p:spPr>
          <a:xfrm>
            <a:off x="350295" y="5029200"/>
            <a:ext cx="2300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Юрий Николаевич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Тынянов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1894 – 1943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2BD729-4CB6-270D-C0EF-3806A15E8A9C}"/>
              </a:ext>
            </a:extLst>
          </p:cNvPr>
          <p:cNvSpPr txBox="1"/>
          <p:nvPr/>
        </p:nvSpPr>
        <p:spPr>
          <a:xfrm>
            <a:off x="4808694" y="5029199"/>
            <a:ext cx="2098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Роман Осипович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Якобсон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1886 - 1982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4A1C6-E155-278C-2BB7-98C5C961AE91}"/>
              </a:ext>
            </a:extLst>
          </p:cNvPr>
          <p:cNvSpPr txBox="1"/>
          <p:nvPr/>
        </p:nvSpPr>
        <p:spPr>
          <a:xfrm>
            <a:off x="9121218" y="5043991"/>
            <a:ext cx="2471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Виктор Борисович Шкловский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1893 - 1984</a:t>
            </a:r>
          </a:p>
        </p:txBody>
      </p:sp>
    </p:spTree>
    <p:extLst>
      <p:ext uri="{BB962C8B-B14F-4D97-AF65-F5344CB8AC3E}">
        <p14:creationId xmlns:p14="http://schemas.microsoft.com/office/powerpoint/2010/main" val="126095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4DF3AA9-F8D3-936F-DA2A-5D2F86ED2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4" r="18826" b="-685"/>
          <a:stretch/>
        </p:blipFill>
        <p:spPr bwMode="auto">
          <a:xfrm>
            <a:off x="233680" y="0"/>
            <a:ext cx="3348000" cy="506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B49FDCD-49FD-88A4-765E-9F866E891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1" t="2964" r="4177" b="5778"/>
          <a:stretch/>
        </p:blipFill>
        <p:spPr bwMode="auto">
          <a:xfrm>
            <a:off x="3921765" y="-13279"/>
            <a:ext cx="3780000" cy="507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DE4CF42-94EE-9722-77CF-9811712B2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64" y="-13276"/>
            <a:ext cx="4104000" cy="50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15E3F6-F415-B6A9-6E34-16FB7C2614B3}"/>
              </a:ext>
            </a:extLst>
          </p:cNvPr>
          <p:cNvSpPr txBox="1"/>
          <p:nvPr/>
        </p:nvSpPr>
        <p:spPr>
          <a:xfrm>
            <a:off x="605898" y="5161280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Борис Викторович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Томашевский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1890 - 1957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95B6AA-1A6A-8DAC-7051-B98AD5DA901D}"/>
              </a:ext>
            </a:extLst>
          </p:cNvPr>
          <p:cNvSpPr txBox="1"/>
          <p:nvPr/>
        </p:nvSpPr>
        <p:spPr>
          <a:xfrm>
            <a:off x="4197774" y="5161280"/>
            <a:ext cx="2361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Борис Михайлович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Эйхенбаум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1886 - 1959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68D3E9-E247-D246-BEEA-63FB041B5546}"/>
              </a:ext>
            </a:extLst>
          </p:cNvPr>
          <p:cNvSpPr txBox="1"/>
          <p:nvPr/>
        </p:nvSpPr>
        <p:spPr>
          <a:xfrm>
            <a:off x="8368399" y="5161280"/>
            <a:ext cx="2549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Михаил Михайлович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Бахтин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1895 - 1975</a:t>
            </a:r>
          </a:p>
        </p:txBody>
      </p:sp>
    </p:spTree>
    <p:extLst>
      <p:ext uri="{BB962C8B-B14F-4D97-AF65-F5344CB8AC3E}">
        <p14:creationId xmlns:p14="http://schemas.microsoft.com/office/powerpoint/2010/main" val="102928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03E3FE-1765-ADFF-ED56-257571002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07" t="37918" r="25389" b="21111"/>
          <a:stretch/>
        </p:blipFill>
        <p:spPr>
          <a:xfrm>
            <a:off x="739741" y="801000"/>
            <a:ext cx="10993063" cy="5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C17581-F79B-7822-0A6C-E8653E4F4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51" t="44593" r="25249" b="19259"/>
          <a:stretch/>
        </p:blipFill>
        <p:spPr>
          <a:xfrm>
            <a:off x="325120" y="568960"/>
            <a:ext cx="11734800" cy="552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9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30F9F8-B8CC-7C0E-CF36-B8E68F919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  <a14:imgEffect>
                      <a14:brightnessContrast contrast="19000"/>
                    </a14:imgEffect>
                  </a14:imgLayer>
                </a14:imgProps>
              </a:ext>
            </a:extLst>
          </a:blip>
          <a:srcRect l="24167" t="19408" r="26999" b="32148"/>
          <a:stretch/>
        </p:blipFill>
        <p:spPr>
          <a:xfrm>
            <a:off x="822000" y="375899"/>
            <a:ext cx="10944000" cy="61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9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26060E-1A77-3025-9993-2BF1B95B3377}"/>
              </a:ext>
            </a:extLst>
          </p:cNvPr>
          <p:cNvSpPr txBox="1"/>
          <p:nvPr/>
        </p:nvSpPr>
        <p:spPr>
          <a:xfrm>
            <a:off x="223520" y="316019"/>
            <a:ext cx="11541760" cy="6478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spcAft>
                <a:spcPts val="900"/>
              </a:spcAft>
            </a:pPr>
            <a:r>
              <a:rPr lang="ru-RU" sz="2000" b="1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Литература как вид искусства</a:t>
            </a:r>
          </a:p>
          <a:p>
            <a:pPr indent="450215" algn="ctr">
              <a:spcAft>
                <a:spcPts val="900"/>
              </a:spcAft>
            </a:pPr>
            <a:r>
              <a:rPr lang="ru-RU" sz="2000" b="1" dirty="0">
                <a:latin typeface="Trebuchet MS" panose="020B0603020202020204" pitchFamily="34" charset="0"/>
                <a:ea typeface="Times New Roman" panose="02020603050405020304" pitchFamily="18" charset="0"/>
              </a:rPr>
              <a:t>1.</a:t>
            </a:r>
            <a:endParaRPr lang="ru-RU" sz="2000" b="1" dirty="0">
              <a:effectLst/>
              <a:latin typeface="Trebuchet MS" panose="020B0603020202020204" pitchFamily="34" charset="0"/>
              <a:ea typeface="Times New Roman" panose="02020603050405020304" pitchFamily="18" charset="0"/>
            </a:endParaRPr>
          </a:p>
          <a:p>
            <a:pPr indent="450215" algn="just"/>
            <a:r>
              <a:rPr lang="ru-RU" sz="2000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Художественная литература — искусство слова. Своеобразие ее «ма­териала».</a:t>
            </a:r>
          </a:p>
          <a:p>
            <a:pPr indent="450215" algn="just"/>
            <a:r>
              <a:rPr lang="ru-RU" sz="2000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Эстетические свойства звучащего слова; его «музыкальность». Инто­национная экспрессивность и ритмичность художественной речи как факторы эстетического впечатления. «Магия слов».</a:t>
            </a:r>
          </a:p>
          <a:p>
            <a:pPr indent="450215" algn="just"/>
            <a:r>
              <a:rPr lang="ru-RU" sz="2000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Знаковость слова, его «невещественность» (Лессинг). Отсутствие на­глядности и конкретно-чувственной достоверности в словесном изобра­жении. Преодоление знаковости слова в художественной речи; ее об­ращенность к «внутреннему оку» (Н. Гоголь) читателя. Ассоциативность словесного образа. Трудности перевода литературных произведений на другие национальные языки.</a:t>
            </a:r>
          </a:p>
          <a:p>
            <a:pPr indent="450215" algn="just"/>
            <a:r>
              <a:rPr lang="ru-RU" sz="2000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Литература как временное искусство, воспроизводящее явления жиз­ни в их развитии. Изобразительно-экспрессивные и познавательные воз­можности речи. Ее способность воссоздавать как «</a:t>
            </a:r>
            <a:r>
              <a:rPr lang="ru-RU" sz="2000" dirty="0" err="1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внесловесную</a:t>
            </a:r>
            <a:r>
              <a:rPr lang="ru-RU" sz="2000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» дей­ствительность, так и речевую деятельность людей, как внешние стороны жизни человека, так и его духовный мир (чувства, раздумья, пережива­ния мировоззренческого характера в их смысловой конкретности).</a:t>
            </a:r>
          </a:p>
          <a:p>
            <a:pPr indent="450215" algn="just"/>
            <a:r>
              <a:rPr lang="ru-RU" sz="2000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Воспроизведение устных и письменных высказываний, мыслитель­ных процессов — уникальное свойство искусства слова. Воссоздание словом вымышленной «художественной реальности», «внутреннего мира» (Д. Лихачев) произведения как средоточия образного его смысла.</a:t>
            </a:r>
          </a:p>
        </p:txBody>
      </p:sp>
    </p:spTree>
    <p:extLst>
      <p:ext uri="{BB962C8B-B14F-4D97-AF65-F5344CB8AC3E}">
        <p14:creationId xmlns:p14="http://schemas.microsoft.com/office/powerpoint/2010/main" val="162313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1A6BFF-CD7B-97B7-935E-49CDE6E4A827}"/>
              </a:ext>
            </a:extLst>
          </p:cNvPr>
          <p:cNvSpPr txBox="1"/>
          <p:nvPr/>
        </p:nvSpPr>
        <p:spPr>
          <a:xfrm>
            <a:off x="61911" y="5402274"/>
            <a:ext cx="9405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rebuchet MS" panose="020B0603020202020204" pitchFamily="34" charset="0"/>
                <a:hlinkClick r:id="rId2"/>
              </a:rPr>
              <a:t>Выступление Овчаренко Алексея Юрьевича. Веб-семинар "</a:t>
            </a:r>
            <a:r>
              <a:rPr lang="ru-RU" dirty="0" err="1">
                <a:latin typeface="Trebuchet MS" panose="020B0603020202020204" pitchFamily="34" charset="0"/>
                <a:hlinkClick r:id="rId2"/>
              </a:rPr>
              <a:t>ПроЧтение</a:t>
            </a:r>
            <a:r>
              <a:rPr lang="ru-RU" dirty="0">
                <a:latin typeface="Trebuchet MS" panose="020B0603020202020204" pitchFamily="34" charset="0"/>
                <a:hlinkClick r:id="rId2"/>
              </a:rPr>
              <a:t>". - YouTube</a:t>
            </a:r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D3A00-CAC6-EEA0-E7E2-10D637D13996}"/>
              </a:ext>
            </a:extLst>
          </p:cNvPr>
          <p:cNvSpPr txBox="1"/>
          <p:nvPr/>
        </p:nvSpPr>
        <p:spPr>
          <a:xfrm>
            <a:off x="1" y="517382"/>
            <a:ext cx="12191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Стержневыми для всего курса станов</a:t>
            </a:r>
            <a:r>
              <a:rPr lang="ru-RU" dirty="0">
                <a:latin typeface="Trebuchet MS" panose="020B0603020202020204" pitchFamily="34" charset="0"/>
                <a:ea typeface="Calibri" panose="020F0502020204030204" pitchFamily="34" charset="0"/>
              </a:rPr>
              <a:t>и</a:t>
            </a:r>
            <a:r>
              <a:rPr lang="ru-RU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тся </a:t>
            </a:r>
            <a:r>
              <a:rPr lang="ru-RU" b="1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понятие «медленное чтение». </a:t>
            </a:r>
            <a:r>
              <a:rPr lang="ru-RU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Медленное чтение – неспешное, внимательное и чуткое </a:t>
            </a:r>
            <a:r>
              <a:rPr lang="ru-RU" b="1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погружение в художественный текст</a:t>
            </a:r>
            <a:r>
              <a:rPr lang="ru-RU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, когда ощущается и определяется не столько поверхностно-номинативный, «наивно-реалистический» (Г.А. </a:t>
            </a:r>
            <a:r>
              <a:rPr lang="ru-RU" dirty="0" err="1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Гуковский</a:t>
            </a:r>
            <a:r>
              <a:rPr lang="ru-RU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), сколько завораживающе-поэтический, глубинно-пафосный смысл каждого слова и всей целостности художественного высказывания. Особое значение мы придаем поэтическому ритму, функциям пауз (зон содержательного молчания), абзацев, авторских ремарок (в драматургическом произведении).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6C6CC-62CD-1935-47A2-EFC9A65E6147}"/>
              </a:ext>
            </a:extLst>
          </p:cNvPr>
          <p:cNvSpPr txBox="1"/>
          <p:nvPr/>
        </p:nvSpPr>
        <p:spPr>
          <a:xfrm>
            <a:off x="4641056" y="0"/>
            <a:ext cx="3743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Trebuchet MS" panose="020B0603020202020204" pitchFamily="34" charset="0"/>
              </a:rPr>
              <a:t>Стратегии чтения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4C47FF-C24F-6504-CE16-84AB55C1663F}"/>
              </a:ext>
            </a:extLst>
          </p:cNvPr>
          <p:cNvSpPr txBox="1"/>
          <p:nvPr/>
        </p:nvSpPr>
        <p:spPr>
          <a:xfrm>
            <a:off x="140016" y="2422447"/>
            <a:ext cx="11572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rebuchet MS" panose="020B0603020202020204" pitchFamily="34" charset="0"/>
                <a:hlinkClick r:id="rId3"/>
              </a:rPr>
              <a:t>Л.В. Щерба "Опыты лингвистического толкования стихотворений": "Воспоминание" Пушкина (ruthenia.ru)</a:t>
            </a:r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F9B67-B5F1-A075-4713-BD85D4092796}"/>
              </a:ext>
            </a:extLst>
          </p:cNvPr>
          <p:cNvSpPr txBox="1"/>
          <p:nvPr/>
        </p:nvSpPr>
        <p:spPr>
          <a:xfrm>
            <a:off x="100963" y="2857800"/>
            <a:ext cx="12091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rebuchet MS" panose="020B0603020202020204" pitchFamily="34" charset="0"/>
                <a:hlinkClick r:id="rId4"/>
              </a:rPr>
              <a:t>Владимир Набоков: Лекции по зарубежной литературе. О хороших читателях и хороших писателях (nabokov-lit.ru)</a:t>
            </a:r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43A54B-09E7-86AE-F087-B7F050A917C6}"/>
              </a:ext>
            </a:extLst>
          </p:cNvPr>
          <p:cNvSpPr txBox="1"/>
          <p:nvPr/>
        </p:nvSpPr>
        <p:spPr>
          <a:xfrm>
            <a:off x="100963" y="3504131"/>
            <a:ext cx="11305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rebuchet MS" panose="020B0603020202020204" pitchFamily="34" charset="0"/>
                <a:hlinkClick r:id="rId5"/>
              </a:rPr>
              <a:t>ФЭБ: Лотман. Роман А. С. Пушкина "Евгений Онегин": Комментарий. — 1995 (feb-web.ru)</a:t>
            </a:r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C9CD6B-CBB2-9233-7BC4-EF6D985FC155}"/>
              </a:ext>
            </a:extLst>
          </p:cNvPr>
          <p:cNvSpPr txBox="1"/>
          <p:nvPr/>
        </p:nvSpPr>
        <p:spPr>
          <a:xfrm>
            <a:off x="61911" y="4000200"/>
            <a:ext cx="116509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rebuchet MS" panose="020B0603020202020204" pitchFamily="34" charset="0"/>
                <a:hlinkClick r:id="rId6"/>
              </a:rPr>
              <a:t>Владимир Набоков: Комментарий к роману "Евгений Онегин" (перевод Г. М. </a:t>
            </a:r>
            <a:r>
              <a:rPr lang="ru-RU" dirty="0" err="1">
                <a:latin typeface="Trebuchet MS" panose="020B0603020202020204" pitchFamily="34" charset="0"/>
                <a:hlinkClick r:id="rId6"/>
              </a:rPr>
              <a:t>Дашевского</a:t>
            </a:r>
            <a:r>
              <a:rPr lang="ru-RU" dirty="0">
                <a:latin typeface="Trebuchet MS" panose="020B0603020202020204" pitchFamily="34" charset="0"/>
                <a:hlinkClick r:id="rId6"/>
              </a:rPr>
              <a:t>) (nabokov-lit.ru)</a:t>
            </a:r>
            <a:endParaRPr lang="ru-RU" dirty="0">
              <a:latin typeface="Trebuchet MS" panose="020B0603020202020204" pitchFamily="34" charset="0"/>
            </a:endParaRPr>
          </a:p>
          <a:p>
            <a:endParaRPr lang="ru-RU" dirty="0"/>
          </a:p>
          <a:p>
            <a:r>
              <a:rPr lang="ru-RU" dirty="0">
                <a:solidFill>
                  <a:srgbClr val="0070C0"/>
                </a:solidFill>
                <a:effectLst/>
                <a:latin typeface="Trebuchet MS" panose="020B0603020202020204" pitchFamily="34" charset="0"/>
              </a:rPr>
              <a:t>О. </a:t>
            </a:r>
            <a:r>
              <a:rPr lang="ru-RU" dirty="0" err="1">
                <a:solidFill>
                  <a:srgbClr val="0070C0"/>
                </a:solidFill>
                <a:effectLst/>
                <a:latin typeface="Trebuchet MS" panose="020B0603020202020204" pitchFamily="34" charset="0"/>
              </a:rPr>
              <a:t>Лекманов</a:t>
            </a:r>
            <a:r>
              <a:rPr lang="ru-RU" dirty="0">
                <a:solidFill>
                  <a:srgbClr val="0070C0"/>
                </a:solidFill>
                <a:effectLst/>
                <a:latin typeface="Trebuchet MS" panose="020B0603020202020204" pitchFamily="34" charset="0"/>
              </a:rPr>
              <a:t>, М. Котова, О. Репина, А. Сергеева-</a:t>
            </a:r>
            <a:r>
              <a:rPr lang="ru-RU" dirty="0" err="1">
                <a:solidFill>
                  <a:srgbClr val="0070C0"/>
                </a:solidFill>
                <a:effectLst/>
                <a:latin typeface="Trebuchet MS" panose="020B0603020202020204" pitchFamily="34" charset="0"/>
              </a:rPr>
              <a:t>Клятис</a:t>
            </a:r>
            <a:r>
              <a:rPr lang="ru-RU" dirty="0">
                <a:solidFill>
                  <a:srgbClr val="0070C0"/>
                </a:solidFill>
                <a:effectLst/>
                <a:latin typeface="Trebuchet MS" panose="020B0603020202020204" pitchFamily="34" charset="0"/>
              </a:rPr>
              <a:t>, С. Синельников. «Египетская марка» Осипа Мандельштама: пояснения для читателя.</a:t>
            </a:r>
            <a:r>
              <a:rPr lang="ru-RU" dirty="0">
                <a:solidFill>
                  <a:srgbClr val="954F72"/>
                </a:solidFill>
                <a:latin typeface="Trebuchet MS" panose="020B0603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</a:t>
            </a:r>
            <a:r>
              <a:rPr lang="en-US" dirty="0">
                <a:solidFill>
                  <a:srgbClr val="0070C0"/>
                </a:solidFill>
                <a:latin typeface="Trebuchet MS" panose="020B0603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Ruthenia:</a:t>
            </a:r>
            <a:endParaRPr lang="ru-RU" dirty="0">
              <a:solidFill>
                <a:srgbClr val="0070C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80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B1870C-F87C-4EBE-AC93-CA7B8F3447DE}"/>
              </a:ext>
            </a:extLst>
          </p:cNvPr>
          <p:cNvSpPr txBox="1"/>
          <p:nvPr/>
        </p:nvSpPr>
        <p:spPr>
          <a:xfrm>
            <a:off x="335280" y="197346"/>
            <a:ext cx="1185672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Литература как отражение действительности, форма ее художествен­ного познания, осмысления, оценки, претворения. Аристотель о поэзии как искусстве «мимезиса», подражающем не тому, что было, но что «возможно». Универсальный охват жизни в ее динамике, общественных и частных конфликтах, связанных с ними событий и поступков, целост­ных человеческих характеров и обстоя­</a:t>
            </a:r>
          </a:p>
          <a:p>
            <a:pPr indent="450215" algn="just"/>
            <a:r>
              <a:rPr lang="ru-RU" dirty="0" err="1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тельств</a:t>
            </a:r>
            <a:r>
              <a:rPr lang="ru-RU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 в литературе. Своеобразие подхода писателя к действительно­сти: распознавание общих свойств жизни в ее конкретно-чувственных, индивидуальных проявлениях, интерес к реалиям человеческой жизни в их характерности.</a:t>
            </a:r>
          </a:p>
          <a:p>
            <a:pPr indent="450215" algn="just"/>
            <a:r>
              <a:rPr lang="ru-RU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Отличие художественного обобщающе-целостного и ценностного осмысления жизни от научного, абстрактного знания. Соотношение по­нятий «прототип», «тип», «художественный характер», «персонаж», «ге­рой», «образ». Аналитичность и проблемность литературы, ее ценност­ный смысл. Интеллектуально-духовное богатство литературы.</a:t>
            </a:r>
          </a:p>
          <a:p>
            <a:pPr indent="450215" algn="just"/>
            <a:r>
              <a:rPr lang="ru-RU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Особенности творческого процесса в искусстве слова; «игра рассудка и воображения» (И. Кант), «мышление образами» и создание «второго», вымышленного художественного мира, «муки слова».</a:t>
            </a:r>
          </a:p>
          <a:p>
            <a:pPr indent="450215" algn="just"/>
            <a:r>
              <a:rPr lang="ru-RU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Отражение в творчестве писателя особенностей его личности, талан­та и миросозерцания. Эстетические, религиозные, социологические, фи­лософские взгляды писателя, его нравственные искания как источник его произведений. Творческая рефлексия художника и замысел произведения. Противоречия творческого процесса и их преодоление в созидании произведения как завершенной целостности.</a:t>
            </a:r>
          </a:p>
          <a:p>
            <a:pPr indent="450215" algn="just"/>
            <a:r>
              <a:rPr lang="ru-RU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Восприятие литературно-художественного произведения читателем посредством «эстетического созерцания» и сопереживания. Событие «встречи» читателя и автора (М. Бахтин) — способ освоения произведе­ния как художественной ценности.</a:t>
            </a:r>
          </a:p>
          <a:p>
            <a:pPr indent="450215" algn="just"/>
            <a:r>
              <a:rPr lang="ru-RU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Фольклор и литература — две самостоятельные области сло­весного творчества. Коллективное и индивидуальное авторство в фольклоре.</a:t>
            </a:r>
          </a:p>
          <a:p>
            <a:pPr indent="450215" algn="just"/>
            <a:r>
              <a:rPr lang="ru-RU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Взаимовлияния фольклора и литературы.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686BC-FB15-D278-671C-26DC34FD956B}"/>
              </a:ext>
            </a:extLst>
          </p:cNvPr>
          <p:cNvSpPr txBox="1"/>
          <p:nvPr/>
        </p:nvSpPr>
        <p:spPr>
          <a:xfrm>
            <a:off x="6263640" y="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Trebuchet MS" panose="020B0603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5957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11F25D-BB48-D430-14D5-542BBFC596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3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l="22093" t="13043" r="27037" b="5507"/>
          <a:stretch/>
        </p:blipFill>
        <p:spPr>
          <a:xfrm>
            <a:off x="1686560" y="0"/>
            <a:ext cx="8493760" cy="680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23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80120F-E657-941F-460C-9F8F644E9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67" t="28888" r="29111" b="27406"/>
          <a:stretch/>
        </p:blipFill>
        <p:spPr>
          <a:xfrm>
            <a:off x="863572" y="693000"/>
            <a:ext cx="10127842" cy="5472000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767CC82-55E7-F955-E0FE-394994D5A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413513"/>
              </p:ext>
            </p:extLst>
          </p:nvPr>
        </p:nvGraphicFramePr>
        <p:xfrm>
          <a:off x="2976880" y="1605280"/>
          <a:ext cx="5547360" cy="365760"/>
        </p:xfrm>
        <a:graphic>
          <a:graphicData uri="http://schemas.openxmlformats.org/drawingml/2006/table">
            <a:tbl>
              <a:tblPr/>
              <a:tblGrid>
                <a:gridCol w="5547360">
                  <a:extLst>
                    <a:ext uri="{9D8B030D-6E8A-4147-A177-3AD203B41FA5}">
                      <a16:colId xmlns:a16="http://schemas.microsoft.com/office/drawing/2014/main" val="42201362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346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73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EFE192-3078-FEC7-0DE9-BC81C2BD61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  <a14:imgEffect>
                      <a14:brightnessContrast contrast="12000"/>
                    </a14:imgEffect>
                  </a14:imgLayer>
                </a14:imgProps>
              </a:ext>
            </a:extLst>
          </a:blip>
          <a:srcRect l="20469" t="17500" r="31640" b="47222"/>
          <a:stretch/>
        </p:blipFill>
        <p:spPr>
          <a:xfrm>
            <a:off x="422907" y="895332"/>
            <a:ext cx="11520000" cy="477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1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68287A-C350-11B8-0C7F-E5E53725C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"/>
                    </a14:imgEffect>
                    <a14:imgEffect>
                      <a14:brightnessContrast bright="2000" contrast="2000"/>
                    </a14:imgEffect>
                  </a14:imgLayer>
                </a14:imgProps>
              </a:ext>
            </a:extLst>
          </a:blip>
          <a:srcRect l="18111" t="29327" r="21174" b="33938"/>
          <a:stretch/>
        </p:blipFill>
        <p:spPr>
          <a:xfrm>
            <a:off x="624000" y="2082800"/>
            <a:ext cx="10944000" cy="4334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2F8080-4F6F-16BC-612F-87589B29E84D}"/>
              </a:ext>
            </a:extLst>
          </p:cNvPr>
          <p:cNvSpPr txBox="1"/>
          <p:nvPr/>
        </p:nvSpPr>
        <p:spPr>
          <a:xfrm>
            <a:off x="3332480" y="965200"/>
            <a:ext cx="588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C00000"/>
                </a:solidFill>
                <a:latin typeface="Trebuchet MS" panose="020B0603020202020204" pitchFamily="34" charset="0"/>
              </a:rPr>
              <a:t>Драматические жанры: между слезами и смехом</a:t>
            </a:r>
          </a:p>
        </p:txBody>
      </p:sp>
    </p:spTree>
    <p:extLst>
      <p:ext uri="{BB962C8B-B14F-4D97-AF65-F5344CB8AC3E}">
        <p14:creationId xmlns:p14="http://schemas.microsoft.com/office/powerpoint/2010/main" val="305337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6DA69F-37B7-EB53-46BF-41D186C916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"/>
                    </a14:imgEffect>
                    <a14:imgEffect>
                      <a14:brightnessContrast contrast="12000"/>
                    </a14:imgEffect>
                  </a14:imgLayer>
                </a14:imgProps>
              </a:ext>
            </a:extLst>
          </a:blip>
          <a:srcRect l="17084" t="27409" r="21250" b="7702"/>
          <a:stretch/>
        </p:blipFill>
        <p:spPr>
          <a:xfrm>
            <a:off x="1110000" y="873759"/>
            <a:ext cx="9972000" cy="5902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702E1F-6659-BB5B-09AA-E390EE11B196}"/>
              </a:ext>
            </a:extLst>
          </p:cNvPr>
          <p:cNvSpPr txBox="1"/>
          <p:nvPr/>
        </p:nvSpPr>
        <p:spPr>
          <a:xfrm>
            <a:off x="4909820" y="854058"/>
            <a:ext cx="3675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C00000"/>
                </a:solidFill>
                <a:latin typeface="Trebuchet MS" panose="020B0603020202020204" pitchFamily="34" charset="0"/>
              </a:rPr>
              <a:t>Лирические жанры</a:t>
            </a:r>
          </a:p>
        </p:txBody>
      </p:sp>
    </p:spTree>
    <p:extLst>
      <p:ext uri="{BB962C8B-B14F-4D97-AF65-F5344CB8AC3E}">
        <p14:creationId xmlns:p14="http://schemas.microsoft.com/office/powerpoint/2010/main" val="2521945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A2D094-6985-54CE-EA5A-06A1193A8F68}"/>
              </a:ext>
            </a:extLst>
          </p:cNvPr>
          <p:cNvSpPr txBox="1"/>
          <p:nvPr/>
        </p:nvSpPr>
        <p:spPr>
          <a:xfrm>
            <a:off x="7868480" y="2256182"/>
            <a:ext cx="395825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Мила как Грация, скромна</a:t>
            </a:r>
            <a:br>
              <a:rPr lang="ru-RU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        Как Сандрильона,</a:t>
            </a:r>
            <a:br>
              <a:rPr lang="ru-RU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Подобно ей, красой она</a:t>
            </a:r>
            <a:br>
              <a:rPr lang="ru-RU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        Достойна трона.</a:t>
            </a:r>
            <a:br>
              <a:rPr lang="ru-RU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Приятна лира ей моя;</a:t>
            </a:r>
            <a:br>
              <a:rPr lang="ru-RU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        Но что мне в этом?</a:t>
            </a:r>
            <a:br>
              <a:rPr lang="ru-RU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Быть королем желал бы я,</a:t>
            </a:r>
            <a:br>
              <a:rPr lang="ru-RU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ru-RU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        А не поэтом.</a:t>
            </a:r>
          </a:p>
          <a:p>
            <a:pPr algn="l"/>
            <a:r>
              <a:rPr lang="ru-RU" b="1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</a:t>
            </a:r>
          </a:p>
          <a:p>
            <a:pPr algn="l"/>
            <a:r>
              <a:rPr lang="ru-RU" b="1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Е. Баратынский </a:t>
            </a:r>
            <a:r>
              <a:rPr lang="ru-RU" b="1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1827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4D4EB-9142-536D-7F23-CD6F5899D662}"/>
              </a:ext>
            </a:extLst>
          </p:cNvPr>
          <p:cNvSpPr txBox="1"/>
          <p:nvPr/>
        </p:nvSpPr>
        <p:spPr>
          <a:xfrm>
            <a:off x="444775" y="2256182"/>
            <a:ext cx="65126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По чести, от тебя не можно глаз </a:t>
            </a:r>
            <a:r>
              <a:rPr lang="ru-RU" i="0" dirty="0" err="1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отвесть</a:t>
            </a:r>
            <a:r>
              <a:rPr lang="ru-RU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;</a:t>
            </a:r>
            <a:br>
              <a:rPr lang="ru-RU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ru-RU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Но что к тебе влечет?.. загадка непонятна!</a:t>
            </a:r>
            <a:br>
              <a:rPr lang="ru-RU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ru-RU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Ты не красавица, я вижу... а приятна!</a:t>
            </a:r>
            <a:br>
              <a:rPr lang="ru-RU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ru-RU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Ты б лучше быть могла; но лучше так, как есть.</a:t>
            </a:r>
          </a:p>
          <a:p>
            <a:pPr algn="l"/>
            <a:r>
              <a:rPr lang="ru-RU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                                     </a:t>
            </a:r>
          </a:p>
          <a:p>
            <a:pPr algn="l"/>
            <a:r>
              <a:rPr lang="ru-RU" b="1" dirty="0">
                <a:solidFill>
                  <a:srgbClr val="000000"/>
                </a:solidFill>
                <a:latin typeface="Trebuchet MS" panose="020B0603020202020204" pitchFamily="34" charset="0"/>
              </a:rPr>
              <a:t>                                                             И. Дмитриев </a:t>
            </a:r>
            <a:r>
              <a:rPr lang="ru-RU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1795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BD059-96BE-911F-55DC-B5913DA8D2F9}"/>
              </a:ext>
            </a:extLst>
          </p:cNvPr>
          <p:cNvSpPr txBox="1"/>
          <p:nvPr/>
        </p:nvSpPr>
        <p:spPr>
          <a:xfrm>
            <a:off x="1451114" y="541540"/>
            <a:ext cx="10167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Мадригал</a:t>
            </a:r>
            <a: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ru-RU" sz="1800" dirty="0"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— </a:t>
            </a:r>
            <a: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жанр салонно-альбомной лирики, имевший широкое распространение во второй половине XVIII - начале XIX в.</a:t>
            </a:r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314C0-1BCA-9A99-837F-0CFDD7892BC0}"/>
              </a:ext>
            </a:extLst>
          </p:cNvPr>
          <p:cNvSpPr txBox="1"/>
          <p:nvPr/>
        </p:nvSpPr>
        <p:spPr>
          <a:xfrm>
            <a:off x="1001366" y="5391187"/>
            <a:ext cx="6144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rebuchet MS" panose="020B0603020202020204" pitchFamily="34" charset="0"/>
                <a:hlinkClick r:id="rId2"/>
              </a:rPr>
              <a:t>Гроссман Л. Мадригалы Пушкина </a:t>
            </a:r>
            <a:r>
              <a:rPr lang="en-US" dirty="0">
                <a:latin typeface="Trebuchet MS" panose="020B0603020202020204" pitchFamily="34" charset="0"/>
                <a:hlinkClick r:id="rId2"/>
              </a:rPr>
              <a:t>.pdf (pushkinskijdom.ru)</a:t>
            </a:r>
            <a:endParaRPr lang="ru-RU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77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0D81732-45F8-0D89-D0C6-37E8C0C99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0548"/>
            <a:ext cx="3870960" cy="569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B8AD4EC-80F1-8C89-4B56-BB8C05F60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831" y="776327"/>
            <a:ext cx="338916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998815-7967-5313-5840-4AD5EEF66E3A}"/>
              </a:ext>
            </a:extLst>
          </p:cNvPr>
          <p:cNvSpPr txBox="1"/>
          <p:nvPr/>
        </p:nvSpPr>
        <p:spPr>
          <a:xfrm>
            <a:off x="1726128" y="6379278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rebuchet MS" panose="020B0603020202020204" pitchFamily="34" charset="0"/>
              </a:rPr>
              <a:t>Омар Хайям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6B7FB-8854-C0B5-5043-7B743633C036}"/>
              </a:ext>
            </a:extLst>
          </p:cNvPr>
          <p:cNvSpPr txBox="1"/>
          <p:nvPr/>
        </p:nvSpPr>
        <p:spPr>
          <a:xfrm>
            <a:off x="3870960" y="2690336"/>
            <a:ext cx="5049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Не теряй никогда в жизни мудрости суть,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Не теряй, чтоб к добру или злобе прильнуть!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Ты — и путник, и путь, и привал на дороге, —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Не теряй же к себе возвращения путь!</a:t>
            </a:r>
            <a:endParaRPr lang="ru-RU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17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79245B-C223-BA76-67CC-338FE71A2841}"/>
              </a:ext>
            </a:extLst>
          </p:cNvPr>
          <p:cNvSpPr txBox="1"/>
          <p:nvPr/>
        </p:nvSpPr>
        <p:spPr>
          <a:xfrm>
            <a:off x="29816" y="5712874"/>
            <a:ext cx="80904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rebuchet MS" panose="020B0603020202020204" pitchFamily="34" charset="0"/>
              </a:rPr>
              <a:t>Алексеев а H. Ю. Русская ода: Развитие одической формы в XVII— XVIII веках / Институт русской литературы (Пушкинский Дом) РАН. — СПб.: Наука, 2005. - 369 с. </a:t>
            </a:r>
            <a:r>
              <a:rPr lang="en-US" dirty="0">
                <a:latin typeface="Trebuchet MS" panose="020B0603020202020204" pitchFamily="34" charset="0"/>
                <a:hlinkClick r:id="rId2"/>
              </a:rPr>
              <a:t>.pdf (pushkinskijdom.ru)</a:t>
            </a:r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3FA853-943F-38E7-3722-6AAAA7477995}"/>
              </a:ext>
            </a:extLst>
          </p:cNvPr>
          <p:cNvSpPr txBox="1"/>
          <p:nvPr/>
        </p:nvSpPr>
        <p:spPr>
          <a:xfrm>
            <a:off x="334064" y="180275"/>
            <a:ext cx="3737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Лице свое скрывает день,</a:t>
            </a:r>
            <a:b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Поля покрыла мрачна ночь;</a:t>
            </a:r>
            <a:b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Взошла на горы черна тень,</a:t>
            </a:r>
            <a:b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Лучи от нас склонились прочь.</a:t>
            </a:r>
            <a:b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Открылась бездна звезд полна;</a:t>
            </a:r>
            <a:b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Звездам числа нет, бездне дна.</a:t>
            </a:r>
          </a:p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Песчинка как в морских волнах,</a:t>
            </a:r>
            <a:b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Как мала искра в вечном льде,</a:t>
            </a:r>
            <a:b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Как в сильном вихре тонкий прах,</a:t>
            </a:r>
            <a:b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В свирепом как перо огне,</a:t>
            </a:r>
            <a:b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Так я, в сей бездне углублен,</a:t>
            </a:r>
            <a:b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</a:br>
            <a: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Теряюсь,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мысльми</a:t>
            </a:r>
            <a:r>
              <a:rPr lang="ru-R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 утомлен!</a:t>
            </a:r>
          </a:p>
          <a:p>
            <a:pPr algn="r"/>
            <a:r>
              <a:rPr lang="ru-RU" b="1" dirty="0">
                <a:solidFill>
                  <a:srgbClr val="333333"/>
                </a:solidFill>
                <a:latin typeface="Trebuchet MS" panose="020B0603020202020204" pitchFamily="34" charset="0"/>
              </a:rPr>
              <a:t>                          М. Ломоносов Вечернее размышление… 1743 </a:t>
            </a:r>
            <a:endParaRPr lang="ru-RU" b="1" i="0" dirty="0">
              <a:solidFill>
                <a:srgbClr val="333333"/>
              </a:solidFill>
              <a:effectLst/>
              <a:latin typeface="Trebuchet MS" panose="020B0603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3C399C-65CA-FA81-6EBC-197E37BCE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6000"/>
                    </a14:imgEffect>
                    <a14:imgEffect>
                      <a14:brightnessContrast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69" y="0"/>
            <a:ext cx="39599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129785-062B-5C50-E9C5-07A09158026B}"/>
              </a:ext>
            </a:extLst>
          </p:cNvPr>
          <p:cNvSpPr txBox="1"/>
          <p:nvPr/>
        </p:nvSpPr>
        <p:spPr>
          <a:xfrm>
            <a:off x="4569514" y="1279628"/>
            <a:ext cx="365014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0" dirty="0">
                <a:effectLst/>
                <a:latin typeface="Trebuchet MS" panose="020B0603020202020204" pitchFamily="34" charset="0"/>
              </a:rPr>
              <a:t>Река времён в своём </a:t>
            </a:r>
            <a:r>
              <a:rPr lang="ru-RU" i="0" dirty="0" err="1">
                <a:effectLst/>
                <a:latin typeface="Trebuchet MS" panose="020B0603020202020204" pitchFamily="34" charset="0"/>
              </a:rPr>
              <a:t>стремленьи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i="0" dirty="0">
                <a:effectLst/>
                <a:latin typeface="Trebuchet MS" panose="020B0603020202020204" pitchFamily="34" charset="0"/>
              </a:rPr>
              <a:t>Уносит все дела людей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i="0" dirty="0">
                <a:effectLst/>
                <a:latin typeface="Trebuchet MS" panose="020B0603020202020204" pitchFamily="34" charset="0"/>
              </a:rPr>
              <a:t>И топит в пропасти забвенья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i="0" dirty="0">
                <a:effectLst/>
                <a:latin typeface="Trebuchet MS" panose="020B0603020202020204" pitchFamily="34" charset="0"/>
              </a:rPr>
              <a:t>Народы, царства и царей.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i="0" dirty="0">
                <a:effectLst/>
                <a:latin typeface="Trebuchet MS" panose="020B0603020202020204" pitchFamily="34" charset="0"/>
              </a:rPr>
              <a:t>А если что и остаётся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i="0" dirty="0">
                <a:effectLst/>
                <a:latin typeface="Trebuchet MS" panose="020B0603020202020204" pitchFamily="34" charset="0"/>
              </a:rPr>
              <a:t>Чрез звуки лиры и трубы,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i="0" dirty="0">
                <a:effectLst/>
                <a:latin typeface="Trebuchet MS" panose="020B0603020202020204" pitchFamily="34" charset="0"/>
              </a:rPr>
              <a:t>То вечности жерлом пожрётся</a:t>
            </a:r>
            <a:br>
              <a:rPr lang="ru-RU" dirty="0">
                <a:latin typeface="Trebuchet MS" panose="020B0603020202020204" pitchFamily="34" charset="0"/>
              </a:rPr>
            </a:br>
            <a:r>
              <a:rPr lang="ru-RU" i="0" dirty="0">
                <a:effectLst/>
                <a:latin typeface="Trebuchet MS" panose="020B0603020202020204" pitchFamily="34" charset="0"/>
              </a:rPr>
              <a:t>И общей не уйдёт судьбы.</a:t>
            </a:r>
          </a:p>
          <a:p>
            <a:r>
              <a:rPr lang="ru-RU" dirty="0">
                <a:solidFill>
                  <a:srgbClr val="202122"/>
                </a:solidFill>
                <a:latin typeface="Cambria" panose="02040503050406030204" pitchFamily="18" charset="0"/>
              </a:rPr>
              <a:t>                              </a:t>
            </a:r>
          </a:p>
          <a:p>
            <a:r>
              <a:rPr lang="ru-RU" dirty="0">
                <a:solidFill>
                  <a:srgbClr val="202122"/>
                </a:solidFill>
                <a:latin typeface="Cambria" panose="02040503050406030204" pitchFamily="18" charset="0"/>
              </a:rPr>
              <a:t>                        </a:t>
            </a:r>
            <a:r>
              <a:rPr lang="ru-RU" b="1" dirty="0">
                <a:solidFill>
                  <a:srgbClr val="202122"/>
                </a:solidFill>
                <a:latin typeface="Cambria" panose="02040503050406030204" pitchFamily="18" charset="0"/>
              </a:rPr>
              <a:t>Г. Державин 1816 </a:t>
            </a:r>
            <a:br>
              <a:rPr lang="ru-RU" b="1" dirty="0"/>
            </a:b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80296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CCAC7B-E261-DD63-B39E-4480904B2A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2000"/>
                    </a14:imgEffect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rcRect l="17000" t="14519" r="21250" b="44889"/>
          <a:stretch/>
        </p:blipFill>
        <p:spPr>
          <a:xfrm>
            <a:off x="660400" y="576580"/>
            <a:ext cx="11293463" cy="570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05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371EAB-0411-20A3-2D40-3BCABC8C37C0}"/>
              </a:ext>
            </a:extLst>
          </p:cNvPr>
          <p:cNvSpPr txBox="1"/>
          <p:nvPr/>
        </p:nvSpPr>
        <p:spPr>
          <a:xfrm>
            <a:off x="-1" y="257175"/>
            <a:ext cx="5946107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ru-RU" sz="1600" b="0" i="0" dirty="0">
                <a:effectLst/>
                <a:latin typeface="Trebuchet MS" panose="020B0603020202020204" pitchFamily="34" charset="0"/>
              </a:rPr>
              <a:t>Медленное чтение развивает критическое мышление и умение думать. Активно работая с книгой, читатель самостоятельно ищет дополнительные сведения, сверяет источники, находит ключевые слова, сопоставляет идеи, оценивает суждения автора и продумывает свои аргументы. Всё это прекрасная школа мысли.</a:t>
            </a:r>
          </a:p>
          <a:p>
            <a:pPr marL="342900" indent="-342900" algn="just">
              <a:buAutoNum type="arabicPeriod"/>
            </a:pPr>
            <a:r>
              <a:rPr lang="ru-RU" sz="1600" b="0" i="0" dirty="0">
                <a:effectLst/>
                <a:latin typeface="Trebuchet MS" panose="020B0603020202020204" pitchFamily="34" charset="0"/>
              </a:rPr>
              <a:t> Медленное чтение заставляет нас долго концентрироваться на фрагменте текста, воспринимать его как проблему, требующую решения, и подбирать к ней ключи. </a:t>
            </a:r>
          </a:p>
          <a:p>
            <a:pPr marL="342900" indent="-342900" algn="just">
              <a:buAutoNum type="arabicPeriod"/>
            </a:pPr>
            <a:r>
              <a:rPr lang="ru-RU" sz="1600" dirty="0">
                <a:latin typeface="Trebuchet MS" panose="020B0603020202020204" pitchFamily="34" charset="0"/>
                <a:cs typeface="Times New Roman" panose="02020603050405020304" pitchFamily="18" charset="0"/>
              </a:rPr>
              <a:t>Г</a:t>
            </a:r>
            <a:r>
              <a:rPr lang="ru-RU" sz="1600" b="0" i="0" dirty="0">
                <a:effectLst/>
                <a:latin typeface="Trebuchet MS" panose="020B0603020202020204" pitchFamily="34" charset="0"/>
                <a:cs typeface="Times New Roman" panose="02020603050405020304" pitchFamily="18" charset="0"/>
              </a:rPr>
              <a:t>лубокая и продолжительная работа с текстом тренирует память и концентрацию п</a:t>
            </a:r>
            <a:r>
              <a:rPr lang="ru-RU" sz="1600" b="0" i="0" dirty="0">
                <a:effectLst/>
                <a:latin typeface="Trebuchet MS" panose="020B0603020202020204" pitchFamily="34" charset="0"/>
              </a:rPr>
              <a:t>ри таком подходе на чтение, в нашей голове успевают образоваться не просто ассоциативные связи, а целые пучки и кластеры.</a:t>
            </a:r>
          </a:p>
          <a:p>
            <a:pPr marL="342900" indent="-342900" algn="just">
              <a:buAutoNum type="arabicPeriod"/>
            </a:pPr>
            <a:r>
              <a:rPr lang="ru-RU" sz="1600" dirty="0">
                <a:latin typeface="Trebuchet MS" panose="020B0603020202020204" pitchFamily="34" charset="0"/>
                <a:cs typeface="Times New Roman" panose="02020603050405020304" pitchFamily="18" charset="0"/>
              </a:rPr>
              <a:t>Медленное чтение помогает проникнуть во </a:t>
            </a:r>
            <a:r>
              <a:rPr lang="ru-RU" sz="1600" dirty="0" err="1">
                <a:latin typeface="Trebuchet MS" panose="020B0603020202020204" pitchFamily="34" charset="0"/>
                <a:cs typeface="Times New Roman" panose="02020603050405020304" pitchFamily="18" charset="0"/>
              </a:rPr>
              <a:t>внетекстовое</a:t>
            </a:r>
            <a:r>
              <a:rPr lang="ru-RU" sz="1600" dirty="0">
                <a:latin typeface="Trebuchet MS" panose="020B0603020202020204" pitchFamily="34" charset="0"/>
                <a:cs typeface="Times New Roman" panose="02020603050405020304" pitchFamily="18" charset="0"/>
              </a:rPr>
              <a:t> историческое пространство.</a:t>
            </a:r>
          </a:p>
          <a:p>
            <a:pPr marL="342900" indent="-342900" algn="just">
              <a:buAutoNum type="arabicPeriod"/>
            </a:pPr>
            <a:r>
              <a:rPr lang="ru-RU" sz="1600" dirty="0">
                <a:latin typeface="Trebuchet MS" panose="020B0603020202020204" pitchFamily="34" charset="0"/>
              </a:rPr>
              <a:t>П</a:t>
            </a:r>
            <a:r>
              <a:rPr lang="ru-RU" sz="1600" b="0" i="0" dirty="0">
                <a:effectLst/>
                <a:latin typeface="Trebuchet MS" panose="020B0603020202020204" pitchFamily="34" charset="0"/>
              </a:rPr>
              <a:t>оможет воссоздать контекст, тот культурный мир, в котором этот текст был рожден и в котором он функционировал. Конечно, какие-нибудь семиотики могут не согласиться, сказать, что есть же семантика, и смысл текста – это такая вещь, которая должна выявляться совсем по-другому. Но когда речь идет о такого рода текстах, я исхожу из того, что смысл текста в том, как он употребляется в своем времени и в своей культуре.</a:t>
            </a:r>
            <a:endParaRPr lang="ru-RU" sz="1600" dirty="0">
              <a:latin typeface="Trebuchet MS" panose="020B06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F18B5-0776-0783-49DC-B62863CCFEE6}"/>
              </a:ext>
            </a:extLst>
          </p:cNvPr>
          <p:cNvSpPr txBox="1"/>
          <p:nvPr/>
        </p:nvSpPr>
        <p:spPr>
          <a:xfrm>
            <a:off x="5946107" y="128588"/>
            <a:ext cx="6014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Trebuchet MS" panose="020B0603020202020204" pitchFamily="34" charset="0"/>
              </a:rPr>
              <a:t>Пять причин, почему нам нужно медленное чтение</a:t>
            </a:r>
          </a:p>
          <a:p>
            <a:pPr algn="ctr"/>
            <a:r>
              <a:rPr lang="ru-RU" b="1" dirty="0">
                <a:latin typeface="Trebuchet MS" panose="020B0603020202020204" pitchFamily="34" charset="0"/>
              </a:rPr>
              <a:t>Читатель или </a:t>
            </a:r>
            <a:r>
              <a:rPr lang="ru-RU" b="1" dirty="0" err="1">
                <a:latin typeface="Trebuchet MS" panose="020B0603020202020204" pitchFamily="34" charset="0"/>
              </a:rPr>
              <a:t>перечитыватель</a:t>
            </a:r>
            <a:r>
              <a:rPr lang="ru-RU" b="1" dirty="0">
                <a:latin typeface="Trebuchet MS" panose="020B0603020202020204" pitchFamily="34" charset="0"/>
              </a:rPr>
              <a:t>?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AF33EA-3F85-5B95-7D52-C6BC53E75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896" y="890587"/>
            <a:ext cx="57150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4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7A783CB-D043-45D1-206A-076BE68C0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9000"/>
                    </a14:imgEffect>
                    <a14:imgEffect>
                      <a14:brightnessContrast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-2909" b="44741"/>
          <a:stretch/>
        </p:blipFill>
        <p:spPr bwMode="auto">
          <a:xfrm>
            <a:off x="655680" y="291772"/>
            <a:ext cx="12024000" cy="627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BDA34F-B9FE-1F38-A6A1-1CB24F281BDD}"/>
              </a:ext>
            </a:extLst>
          </p:cNvPr>
          <p:cNvSpPr txBox="1"/>
          <p:nvPr/>
        </p:nvSpPr>
        <p:spPr>
          <a:xfrm>
            <a:off x="22031" y="2052320"/>
            <a:ext cx="297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rgbClr val="C00000"/>
                </a:solidFill>
                <a:latin typeface="Trebuchet MS" panose="020B0603020202020204" pitchFamily="34" charset="0"/>
              </a:rPr>
              <a:t>Жанровые разновидности </a:t>
            </a:r>
          </a:p>
          <a:p>
            <a:pPr algn="ctr"/>
            <a:r>
              <a:rPr lang="ru-RU" sz="2000" b="1" dirty="0">
                <a:solidFill>
                  <a:srgbClr val="C00000"/>
                </a:solidFill>
                <a:latin typeface="Trebuchet MS" panose="020B0603020202020204" pitchFamily="34" charset="0"/>
              </a:rPr>
              <a:t>романа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60666D-23E2-BC3A-F02D-E608DB0A2C1D}"/>
              </a:ext>
            </a:extLst>
          </p:cNvPr>
          <p:cNvSpPr txBox="1"/>
          <p:nvPr/>
        </p:nvSpPr>
        <p:spPr>
          <a:xfrm>
            <a:off x="228600" y="3644315"/>
            <a:ext cx="20370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rebuchet MS" panose="020B0603020202020204" pitchFamily="34" charset="0"/>
                <a:hlinkClick r:id="rId5"/>
              </a:rPr>
              <a:t>https://www.bl.uk/romantics-and-victorians/themes/the-novel-1832-to-1880</a:t>
            </a:r>
            <a:endParaRPr lang="ru-RU" dirty="0">
              <a:latin typeface="Trebuchet MS" panose="020B0603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019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4EAC6A-BF99-4B98-508C-DCDCFB346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74" t="18841" r="33724" b="10434"/>
          <a:stretch/>
        </p:blipFill>
        <p:spPr>
          <a:xfrm>
            <a:off x="1" y="0"/>
            <a:ext cx="12192000" cy="681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4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FAC341-2EF3-86EF-3608-B3FFACC2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85" t="17971" r="35842" b="14204"/>
          <a:stretch/>
        </p:blipFill>
        <p:spPr>
          <a:xfrm>
            <a:off x="0" y="124941"/>
            <a:ext cx="12192000" cy="673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945 год">
            <a:extLst>
              <a:ext uri="{FF2B5EF4-FFF2-40B4-BE49-F238E27FC236}">
                <a16:creationId xmlns:a16="http://schemas.microsoft.com/office/drawing/2014/main" id="{B0B7B438-3BFB-5572-13DF-8B44B8CD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45" y="267916"/>
            <a:ext cx="4140000" cy="593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1BB808-DBCE-A33A-00EB-ABF6B1D445FB}"/>
              </a:ext>
            </a:extLst>
          </p:cNvPr>
          <p:cNvSpPr txBox="1"/>
          <p:nvPr/>
        </p:nvSpPr>
        <p:spPr>
          <a:xfrm>
            <a:off x="4872357" y="63711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rebuchet MS" panose="020B0603020202020204" pitchFamily="34" charset="0"/>
                <a:hlinkClick r:id="rId3"/>
              </a:rPr>
              <a:t>Архангельская И.В. Маршалл </a:t>
            </a:r>
            <a:r>
              <a:rPr lang="ru-RU" dirty="0" err="1">
                <a:latin typeface="Trebuchet MS" panose="020B0603020202020204" pitchFamily="34" charset="0"/>
                <a:hlinkClick r:id="rId3"/>
              </a:rPr>
              <a:t>Маклюэн</a:t>
            </a:r>
            <a:r>
              <a:rPr lang="ru-RU" dirty="0">
                <a:latin typeface="Trebuchet MS" panose="020B0603020202020204" pitchFamily="34" charset="0"/>
                <a:hlinkClick r:id="rId3"/>
              </a:rPr>
              <a:t>.</a:t>
            </a:r>
            <a:r>
              <a:rPr lang="en-US" dirty="0">
                <a:latin typeface="Trebuchet MS" panose="020B0603020202020204" pitchFamily="34" charset="0"/>
                <a:hlinkClick r:id="rId3"/>
              </a:rPr>
              <a:t>pdf (vk.com)</a:t>
            </a:r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60D7E4-8041-4767-177D-7BCE086EF9EA}"/>
              </a:ext>
            </a:extLst>
          </p:cNvPr>
          <p:cNvSpPr txBox="1"/>
          <p:nvPr/>
        </p:nvSpPr>
        <p:spPr>
          <a:xfrm>
            <a:off x="4872357" y="5604310"/>
            <a:ext cx="65801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rebuchet MS" panose="020B0603020202020204" pitchFamily="34" charset="0"/>
                <a:hlinkClick r:id="rId4"/>
              </a:rPr>
              <a:t>Маршалл </a:t>
            </a:r>
            <a:r>
              <a:rPr lang="ru-RU" dirty="0" err="1">
                <a:latin typeface="Trebuchet MS" panose="020B0603020202020204" pitchFamily="34" charset="0"/>
                <a:hlinkClick r:id="rId4"/>
              </a:rPr>
              <a:t>МакЛюэн</a:t>
            </a:r>
            <a:r>
              <a:rPr lang="ru-RU" dirty="0">
                <a:latin typeface="Trebuchet MS" panose="020B0603020202020204" pitchFamily="34" charset="0"/>
                <a:hlinkClick r:id="rId4"/>
              </a:rPr>
              <a:t>. Галактика Гутенберга </a:t>
            </a:r>
            <a:r>
              <a:rPr lang="en-US" dirty="0">
                <a:latin typeface="Trebuchet MS" panose="020B0603020202020204" pitchFamily="34" charset="0"/>
                <a:hlinkClick r:id="rId4"/>
              </a:rPr>
              <a:t>|| slavaaa@yandex.ru (lib.ru)</a:t>
            </a:r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74EE50-84A4-54E6-ADBB-76518814B160}"/>
              </a:ext>
            </a:extLst>
          </p:cNvPr>
          <p:cNvSpPr txBox="1"/>
          <p:nvPr/>
        </p:nvSpPr>
        <p:spPr>
          <a:xfrm>
            <a:off x="-100329" y="6201834"/>
            <a:ext cx="4371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err="1">
                <a:solidFill>
                  <a:srgbClr val="FF0000"/>
                </a:solidFill>
                <a:latin typeface="Trebuchet MS" panose="020B0603020202020204" pitchFamily="34" charset="0"/>
              </a:rPr>
              <a:t>Маклюэн</a:t>
            </a:r>
            <a:r>
              <a:rPr lang="ru-RU" sz="2000" b="1" dirty="0">
                <a:solidFill>
                  <a:srgbClr val="FF0000"/>
                </a:solidFill>
                <a:latin typeface="Trebuchet MS" panose="020B0603020202020204" pitchFamily="34" charset="0"/>
              </a:rPr>
              <a:t> Маршалл</a:t>
            </a:r>
          </a:p>
          <a:p>
            <a:pPr algn="ctr"/>
            <a:r>
              <a:rPr lang="ru-RU" sz="2000" b="1" dirty="0">
                <a:solidFill>
                  <a:srgbClr val="FF0000"/>
                </a:solidFill>
                <a:latin typeface="Trebuchet MS" panose="020B0603020202020204" pitchFamily="34" charset="0"/>
              </a:rPr>
              <a:t>1911 - 1980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61EC5CD-A98D-E90E-DC97-CBC1FD66E1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0" t="6308" r="8289" b="5302"/>
          <a:stretch/>
        </p:blipFill>
        <p:spPr bwMode="auto">
          <a:xfrm>
            <a:off x="8569479" y="72075"/>
            <a:ext cx="3796844" cy="54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E2DE41-E7C9-507B-BF2E-7B3BE289559B}"/>
              </a:ext>
            </a:extLst>
          </p:cNvPr>
          <p:cNvSpPr txBox="1"/>
          <p:nvPr/>
        </p:nvSpPr>
        <p:spPr>
          <a:xfrm>
            <a:off x="4350258" y="2458720"/>
            <a:ext cx="3991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rebuchet MS" panose="020B0603020202020204" pitchFamily="34" charset="0"/>
              </a:rPr>
              <a:t>Земной шар теперь не более, чем деревня</a:t>
            </a:r>
          </a:p>
          <a:p>
            <a:pPr algn="ctr"/>
            <a:r>
              <a:rPr lang="ru-RU" dirty="0">
                <a:latin typeface="Trebuchet MS" panose="020B0603020202020204" pitchFamily="34" charset="0"/>
              </a:rPr>
              <a:t>Господство тех или иных меди определяет эпоху</a:t>
            </a:r>
          </a:p>
        </p:txBody>
      </p:sp>
    </p:spTree>
    <p:extLst>
      <p:ext uri="{BB962C8B-B14F-4D97-AF65-F5344CB8AC3E}">
        <p14:creationId xmlns:p14="http://schemas.microsoft.com/office/powerpoint/2010/main" val="105836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дерево, внешний, здание, статуя&#10;&#10;Автоматически созданное описание">
            <a:extLst>
              <a:ext uri="{FF2B5EF4-FFF2-40B4-BE49-F238E27FC236}">
                <a16:creationId xmlns:a16="http://schemas.microsoft.com/office/drawing/2014/main" id="{14F4872B-02BD-BD02-D3A2-8E3F6D3293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b="1730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8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28430B1B-8385-249A-82B3-660786DF57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835875"/>
              </p:ext>
            </p:extLst>
          </p:nvPr>
        </p:nvGraphicFramePr>
        <p:xfrm>
          <a:off x="16256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50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EBB31D-BE1E-4C4E-96D6-EA358D1DB7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graphicEl>
                                              <a:dgm id="{4DEBB31D-BE1E-4C4E-96D6-EA358D1DB7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graphicEl>
                                              <a:dgm id="{4DEBB31D-BE1E-4C4E-96D6-EA358D1DB7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graphicEl>
                                              <a:dgm id="{4DEBB31D-BE1E-4C4E-96D6-EA358D1DB7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B3AA195-AF76-4A40-8DCD-19E95AC70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graphicEl>
                                              <a:dgm id="{CB3AA195-AF76-4A40-8DCD-19E95AC708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graphicEl>
                                              <a:dgm id="{CB3AA195-AF76-4A40-8DCD-19E95AC70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graphicEl>
                                              <a:dgm id="{CB3AA195-AF76-4A40-8DCD-19E95AC70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AA9ABFB-5885-433A-826E-65C051AD9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graphicEl>
                                              <a:dgm id="{8AA9ABFB-5885-433A-826E-65C051AD91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graphicEl>
                                              <a:dgm id="{8AA9ABFB-5885-433A-826E-65C051AD9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graphicEl>
                                              <a:dgm id="{8AA9ABFB-5885-433A-826E-65C051AD9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0B5222F-5E1E-472B-A898-7E5F28FA41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graphicEl>
                                              <a:dgm id="{A0B5222F-5E1E-472B-A898-7E5F28FA41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graphicEl>
                                              <a:dgm id="{A0B5222F-5E1E-472B-A898-7E5F28FA41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graphicEl>
                                              <a:dgm id="{A0B5222F-5E1E-472B-A898-7E5F28FA41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65E5E7F-1346-4D6B-97E3-B7D8145E01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graphicEl>
                                              <a:dgm id="{C65E5E7F-1346-4D6B-97E3-B7D8145E01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graphicEl>
                                              <a:dgm id="{C65E5E7F-1346-4D6B-97E3-B7D8145E01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graphicEl>
                                              <a:dgm id="{C65E5E7F-1346-4D6B-97E3-B7D8145E01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736656A-A60C-4DBE-804B-A894B64EF5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graphicEl>
                                              <a:dgm id="{A736656A-A60C-4DBE-804B-A894B64EF5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graphicEl>
                                              <a:dgm id="{A736656A-A60C-4DBE-804B-A894B64EF5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graphicEl>
                                              <a:dgm id="{A736656A-A60C-4DBE-804B-A894B64EF5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D179BF-ABB9-F728-493C-08216A55491B}"/>
              </a:ext>
            </a:extLst>
          </p:cNvPr>
          <p:cNvSpPr txBox="1"/>
          <p:nvPr/>
        </p:nvSpPr>
        <p:spPr>
          <a:xfrm>
            <a:off x="106680" y="1041023"/>
            <a:ext cx="1197864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/>
            <a:r>
              <a:rPr lang="ru-RU" sz="2200" dirty="0">
                <a:latin typeface="Trebuchet MS" panose="020B0603020202020204" pitchFamily="34" charset="0"/>
              </a:rPr>
              <a:t>Основы литературоведения: Учебное пособие для студентов педагогических вузов / В. П. Мещеряков, А. С. Козлов и др.; Под общ. ред. В. П. Мещерякова. — М.: Дрофа, 2003. — 416 </a:t>
            </a:r>
            <a:r>
              <a:rPr lang="ru-RU" sz="2200" dirty="0" err="1">
                <a:latin typeface="Trebuchet MS" panose="020B0603020202020204" pitchFamily="34" charset="0"/>
              </a:rPr>
              <a:t>с.</a:t>
            </a:r>
            <a:r>
              <a:rPr lang="ru-RU" sz="2200" dirty="0" err="1">
                <a:latin typeface="Trebuchet MS" panose="020B0603020202020204" pitchFamily="34" charset="0"/>
                <a:hlinkClick r:id="rId3"/>
              </a:rPr>
              <a:t>Основы</a:t>
            </a:r>
            <a:r>
              <a:rPr lang="ru-RU" sz="2200" dirty="0">
                <a:latin typeface="Trebuchet MS" panose="020B0603020202020204" pitchFamily="34" charset="0"/>
                <a:hlinkClick r:id="rId3"/>
              </a:rPr>
              <a:t> литературоведения Мещеряков.pdf (vk.com)</a:t>
            </a:r>
            <a:r>
              <a:rPr lang="ru-RU" sz="2200" dirty="0">
                <a:latin typeface="Trebuchet MS" panose="020B0603020202020204" pitchFamily="34" charset="0"/>
              </a:rPr>
              <a:t> </a:t>
            </a:r>
          </a:p>
          <a:p>
            <a:pPr indent="450215" algn="just"/>
            <a:r>
              <a:rPr lang="ru-RU" sz="22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Введение в литературоведение: литературное произведение: основные </a:t>
            </a:r>
          </a:p>
          <a:p>
            <a:r>
              <a:rPr lang="ru-RU" sz="2200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понятия и термины; Учебное пособие для студентов вузов /Авторы: Чернец Л.В., </a:t>
            </a:r>
            <a:r>
              <a:rPr lang="ru-RU" sz="2200" dirty="0" err="1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Хализев</a:t>
            </a:r>
            <a:r>
              <a:rPr lang="ru-RU" sz="2200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 В.Е., </a:t>
            </a:r>
            <a:r>
              <a:rPr lang="ru-RU" sz="2200" dirty="0" err="1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Бройтман</a:t>
            </a:r>
            <a:r>
              <a:rPr lang="ru-RU" sz="2200" dirty="0">
                <a:effectLst/>
                <a:latin typeface="Trebuchet MS" panose="020B0603020202020204" pitchFamily="34" charset="0"/>
                <a:ea typeface="Calibri" panose="020F0502020204030204" pitchFamily="34" charset="0"/>
              </a:rPr>
              <a:t> С.Н. и др. — М.: Высшая школа; М.: Академия, 2000. - 556 с.</a:t>
            </a:r>
            <a:r>
              <a:rPr lang="en-US" sz="2200" dirty="0">
                <a:latin typeface="Trebuchet MS" panose="020B0603020202020204" pitchFamily="34" charset="0"/>
                <a:hlinkClick r:id="rId4"/>
              </a:rPr>
              <a:t>vvedenie2.pdf (gumer.info)</a:t>
            </a:r>
            <a:r>
              <a:rPr lang="ru-RU" sz="2200" dirty="0">
                <a:latin typeface="Trebuchet MS" panose="020B0603020202020204" pitchFamily="34" charset="0"/>
              </a:rPr>
              <a:t> </a:t>
            </a:r>
            <a:endParaRPr lang="ru-RU" sz="22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/>
            <a:endParaRPr lang="ru-RU" sz="2200" dirty="0"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/>
            <a:r>
              <a:rPr lang="ru-RU" sz="2200" dirty="0" err="1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ТекстоЛогия.ру</a:t>
            </a:r>
            <a:r>
              <a:rPr lang="ru-RU" sz="22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2200" dirty="0">
                <a:solidFill>
                  <a:srgbClr val="0000FF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Литература - история мировой художественной литературы, особенности и основные периоды. Статьи о современной литературе, общая характеристика и обзоры, помощь в изучении литературы : Textologia.ru</a:t>
            </a:r>
            <a:endParaRPr lang="ru-RU" sz="22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/>
            <a:r>
              <a:rPr lang="ru-RU" sz="22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Институт европейских культур РГГУ </a:t>
            </a:r>
            <a:r>
              <a:rPr lang="ru-RU" sz="2200" dirty="0">
                <a:solidFill>
                  <a:srgbClr val="0000FF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Институт европейских культур. Учебные пособия (iek.edu.ru)</a:t>
            </a:r>
            <a:r>
              <a:rPr lang="ru-RU" sz="22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Литературоведение </a:t>
            </a:r>
          </a:p>
          <a:p>
            <a:pPr indent="450215" algn="just"/>
            <a:r>
              <a:rPr lang="ru-RU" sz="22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Библиотека кафедры теории литературы филологического факультета МГУ </a:t>
            </a:r>
            <a:r>
              <a:rPr lang="ru-RU" sz="2200" dirty="0">
                <a:solidFill>
                  <a:srgbClr val="0000FF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Кафедра теории литературы (msu.ru)</a:t>
            </a:r>
            <a:r>
              <a:rPr lang="ru-RU" sz="22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indent="450215" algn="just"/>
            <a:r>
              <a:rPr lang="ru-RU" sz="22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Русский филологический портал </a:t>
            </a:r>
            <a:r>
              <a:rPr lang="ru-RU" sz="2200" dirty="0">
                <a:solidFill>
                  <a:srgbClr val="0000FF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Philology.ru - Русский филологический портал</a:t>
            </a:r>
            <a:endParaRPr lang="ru-RU" sz="2200" dirty="0">
              <a:solidFill>
                <a:srgbClr val="0000FF"/>
              </a:solidFill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/>
            <a:endParaRPr lang="ru-RU" sz="20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1E1178-81EB-EC34-4861-92AC400FB001}"/>
              </a:ext>
            </a:extLst>
          </p:cNvPr>
          <p:cNvSpPr txBox="1"/>
          <p:nvPr/>
        </p:nvSpPr>
        <p:spPr>
          <a:xfrm>
            <a:off x="4846320" y="213360"/>
            <a:ext cx="2840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C00000"/>
                </a:solidFill>
                <a:latin typeface="Trebuchet MS" panose="020B0603020202020204" pitchFamily="34" charset="0"/>
              </a:rPr>
              <a:t>Учебные ресурсы</a:t>
            </a:r>
          </a:p>
        </p:txBody>
      </p:sp>
    </p:spTree>
    <p:extLst>
      <p:ext uri="{BB962C8B-B14F-4D97-AF65-F5344CB8AC3E}">
        <p14:creationId xmlns:p14="http://schemas.microsoft.com/office/powerpoint/2010/main" val="235348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B0EE3C-AA84-CC0D-E95D-22B98693B955}"/>
              </a:ext>
            </a:extLst>
          </p:cNvPr>
          <p:cNvSpPr txBox="1"/>
          <p:nvPr/>
        </p:nvSpPr>
        <p:spPr>
          <a:xfrm>
            <a:off x="3088639" y="0"/>
            <a:ext cx="633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accent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Литературоведение как наука</a:t>
            </a:r>
          </a:p>
          <a:p>
            <a:pPr algn="ctr"/>
            <a:r>
              <a:rPr lang="ru-RU" b="1" dirty="0">
                <a:solidFill>
                  <a:schemeClr val="accent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Структура литературоведения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31E19B-2360-04E5-1C35-2562F2BEE7F8}"/>
              </a:ext>
            </a:extLst>
          </p:cNvPr>
          <p:cNvSpPr txBox="1"/>
          <p:nvPr/>
        </p:nvSpPr>
        <p:spPr>
          <a:xfrm>
            <a:off x="52387" y="707886"/>
            <a:ext cx="12087225" cy="659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90500" algn="ctr">
              <a:lnSpc>
                <a:spcPct val="107000"/>
              </a:lnSpc>
            </a:pPr>
            <a:r>
              <a:rPr lang="ru-RU" sz="1800" b="1" dirty="0">
                <a:solidFill>
                  <a:srgbClr val="FF000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Вспомогательные дисциплины</a:t>
            </a:r>
          </a:p>
          <a:p>
            <a:pPr indent="190500" algn="ctr">
              <a:lnSpc>
                <a:spcPct val="107000"/>
              </a:lnSpc>
            </a:pPr>
            <a:r>
              <a:rPr lang="ru-RU" b="1" dirty="0">
                <a:solidFill>
                  <a:srgbClr val="FF0000"/>
                </a:solidFill>
                <a:latin typeface="Trebuchet MS" panose="020B0603020202020204" pitchFamily="34" charset="0"/>
                <a:ea typeface="Times New Roman" panose="02020603050405020304" pitchFamily="18" charset="0"/>
              </a:rPr>
              <a:t>Изучение текста как текста</a:t>
            </a:r>
            <a:endParaRPr lang="ru-RU" sz="1800" b="1" dirty="0">
              <a:solidFill>
                <a:srgbClr val="FF0000"/>
              </a:solidFill>
              <a:effectLst/>
              <a:latin typeface="Trebuchet MS" panose="020B0603020202020204" pitchFamily="34" charset="0"/>
              <a:ea typeface="Times New Roman" panose="02020603050405020304" pitchFamily="18" charset="0"/>
            </a:endParaRPr>
          </a:p>
          <a:p>
            <a:pPr indent="190500" algn="just">
              <a:lnSpc>
                <a:spcPct val="107000"/>
              </a:lnSpc>
            </a:pPr>
            <a:r>
              <a:rPr lang="ru-RU" sz="1800" b="1" dirty="0">
                <a:solidFill>
                  <a:srgbClr val="FF000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Текстология</a:t>
            </a:r>
            <a:r>
              <a:rPr lang="ru-RU" sz="1800" dirty="0">
                <a:solidFill>
                  <a:srgbClr val="231E2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 (от лат. </a:t>
            </a:r>
            <a:r>
              <a:rPr lang="en-US" sz="1800" dirty="0">
                <a:solidFill>
                  <a:srgbClr val="231E2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textus </a:t>
            </a:r>
            <a:r>
              <a:rPr lang="ru-RU" sz="1800" dirty="0">
                <a:solidFill>
                  <a:srgbClr val="231E2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— ткань, связь </a:t>
            </a:r>
            <a:r>
              <a:rPr lang="ru-RU" sz="1800" dirty="0">
                <a:solidFill>
                  <a:srgbClr val="231E20"/>
                </a:solidFill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(</a:t>
            </a:r>
            <a:r>
              <a:rPr lang="ru-RU" sz="1800" dirty="0">
                <a:solidFill>
                  <a:srgbClr val="231E2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слов</a:t>
            </a:r>
            <a:r>
              <a:rPr lang="ru-RU" sz="1800" dirty="0">
                <a:solidFill>
                  <a:srgbClr val="231E20"/>
                </a:solidFill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) </a:t>
            </a:r>
            <a:r>
              <a:rPr lang="ru-RU" sz="1800" dirty="0">
                <a:solidFill>
                  <a:srgbClr val="231E2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и греч. </a:t>
            </a:r>
            <a:r>
              <a:rPr lang="el-GR" b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λόγος</a:t>
            </a:r>
            <a:r>
              <a:rPr lang="en-US" sz="1800" dirty="0">
                <a:solidFill>
                  <a:srgbClr val="231E2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231E2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— слово, наука) — область филологии, задачей которой является изучение текста как памятника: выявление рукописей, их дати­ровка и атрибуция (определение авторства), объяснение их смыс­ла (интерпретация и комментирование).</a:t>
            </a:r>
          </a:p>
          <a:p>
            <a:pPr indent="190500" algn="just">
              <a:lnSpc>
                <a:spcPct val="107000"/>
              </a:lnSpc>
            </a:pPr>
            <a:r>
              <a:rPr lang="ru-RU" dirty="0" err="1">
                <a:latin typeface="Trebuchet MS" panose="020B0603020202020204" pitchFamily="34" charset="0"/>
                <a:hlinkClick r:id="rId2"/>
              </a:rPr>
              <a:t>Рейсер</a:t>
            </a:r>
            <a:r>
              <a:rPr lang="ru-RU" dirty="0">
                <a:latin typeface="Trebuchet MS" panose="020B0603020202020204" pitchFamily="34" charset="0"/>
                <a:hlinkClick r:id="rId2"/>
              </a:rPr>
              <a:t> С.А. Основы текстологии. 1978.pdf (vk.com)</a:t>
            </a:r>
            <a:endParaRPr lang="ru-RU" sz="1800" dirty="0">
              <a:solidFill>
                <a:srgbClr val="231E20"/>
              </a:solidFill>
              <a:effectLst/>
              <a:latin typeface="Trebuchet MS" panose="020B0603020202020204" pitchFamily="34" charset="0"/>
              <a:ea typeface="Times New Roman" panose="02020603050405020304" pitchFamily="18" charset="0"/>
            </a:endParaRPr>
          </a:p>
          <a:p>
            <a:pPr indent="190500" algn="just">
              <a:lnSpc>
                <a:spcPct val="107000"/>
              </a:lnSpc>
            </a:pPr>
            <a:r>
              <a:rPr lang="en-US" dirty="0">
                <a:latin typeface="Trebuchet MS" panose="020B0603020202020204" pitchFamily="34" charset="0"/>
                <a:hlinkClick r:id="rId3"/>
              </a:rPr>
              <a:t>The </a:t>
            </a:r>
            <a:r>
              <a:rPr lang="en-US" dirty="0" err="1">
                <a:latin typeface="Trebuchet MS" panose="020B0603020202020204" pitchFamily="34" charset="0"/>
                <a:hlinkClick r:id="rId3"/>
              </a:rPr>
              <a:t>Voynich</a:t>
            </a:r>
            <a:r>
              <a:rPr lang="en-US" dirty="0">
                <a:latin typeface="Trebuchet MS" panose="020B0603020202020204" pitchFamily="34" charset="0"/>
                <a:hlinkClick r:id="rId3"/>
              </a:rPr>
              <a:t> Manuscript : Free Download, Borrow, and Streaming : Internet Archive</a:t>
            </a:r>
            <a:r>
              <a:rPr lang="ru-RU" dirty="0">
                <a:latin typeface="Trebuchet MS" panose="020B0603020202020204" pitchFamily="34" charset="0"/>
              </a:rPr>
              <a:t> </a:t>
            </a:r>
          </a:p>
          <a:p>
            <a:pPr indent="190500" algn="just">
              <a:lnSpc>
                <a:spcPct val="107000"/>
              </a:lnSpc>
            </a:pPr>
            <a:r>
              <a:rPr lang="en-US" dirty="0">
                <a:latin typeface="Trebuchet MS" panose="020B0603020202020204" pitchFamily="34" charset="0"/>
                <a:hlinkClick r:id="rId4"/>
              </a:rPr>
              <a:t>Nag Hammadi Library (gnosis.org)</a:t>
            </a:r>
            <a:endParaRPr lang="ru-RU" sz="1800" dirty="0">
              <a:solidFill>
                <a:srgbClr val="231E20"/>
              </a:solidFill>
              <a:effectLst/>
              <a:latin typeface="Trebuchet MS" panose="020B0603020202020204" pitchFamily="34" charset="0"/>
              <a:ea typeface="Times New Roman" panose="02020603050405020304" pitchFamily="18" charset="0"/>
            </a:endParaRPr>
          </a:p>
          <a:p>
            <a:pPr indent="190500" algn="just">
              <a:lnSpc>
                <a:spcPct val="107000"/>
              </a:lnSpc>
            </a:pPr>
            <a:r>
              <a:rPr lang="ru-RU" sz="1800" b="1" dirty="0">
                <a:solidFill>
                  <a:srgbClr val="FF000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Палеография</a:t>
            </a:r>
            <a:r>
              <a:rPr lang="ru-RU" sz="1800" dirty="0">
                <a:solidFill>
                  <a:srgbClr val="231E2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 (от греч. </a:t>
            </a:r>
            <a:r>
              <a:rPr lang="en-US" sz="1800" dirty="0" err="1">
                <a:solidFill>
                  <a:srgbClr val="231E2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palaios</a:t>
            </a:r>
            <a:r>
              <a:rPr lang="en-US" sz="1800" dirty="0">
                <a:solidFill>
                  <a:srgbClr val="231E2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231E2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— древний и </a:t>
            </a:r>
            <a:r>
              <a:rPr lang="en-US" sz="1800" dirty="0" err="1">
                <a:solidFill>
                  <a:srgbClr val="231E2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grapho</a:t>
            </a:r>
            <a:r>
              <a:rPr lang="en-US" sz="1800" dirty="0">
                <a:solidFill>
                  <a:srgbClr val="231E2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231E2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— пишу) — наука об орудиях, средствах и способах письма. Эти практические знания позволяют филологу и историку решить три важные за­дачи: определить место и время создания рукописи и по возмож­ности атрибутировать ее, то есть определить автора.</a:t>
            </a:r>
          </a:p>
          <a:p>
            <a:pPr indent="190500" algn="just">
              <a:lnSpc>
                <a:spcPct val="107000"/>
              </a:lnSpc>
            </a:pPr>
            <a:r>
              <a:rPr lang="ru-RU" dirty="0">
                <a:latin typeface="Trebuchet MS" panose="020B0603020202020204" pitchFamily="34" charset="0"/>
                <a:hlinkClick r:id="rId5"/>
              </a:rPr>
              <a:t>Щепкин - Русская палеография.pdf (vk.com) </a:t>
            </a:r>
            <a:endParaRPr lang="ru-RU" dirty="0">
              <a:latin typeface="Trebuchet MS" panose="020B0603020202020204" pitchFamily="34" charset="0"/>
            </a:endParaRPr>
          </a:p>
          <a:p>
            <a:pPr indent="190500" algn="just">
              <a:lnSpc>
                <a:spcPct val="107000"/>
              </a:lnSpc>
            </a:pPr>
            <a:r>
              <a:rPr lang="ru-RU" sz="1800" b="1" dirty="0">
                <a:solidFill>
                  <a:srgbClr val="FF000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Источниковедение</a:t>
            </a:r>
            <a:r>
              <a:rPr lang="ru-RU" sz="1800" dirty="0">
                <a:solidFill>
                  <a:srgbClr val="231E20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 — вспомогательная дисциплина, занимаю­щаяся исследованием и классификацией источников. Для источ­никоведения, как и вообще для филологического анализа, важно разграничение собственно источника и пособия. Предмет иссле­дования — это текст-источник. Другие же, часто очень многочис­ленные тексты, позволяющие этот текст издать, интерпретиро­вать, — пособия.</a:t>
            </a:r>
          </a:p>
          <a:p>
            <a:pPr indent="190500" algn="just">
              <a:lnSpc>
                <a:spcPct val="107000"/>
              </a:lnSpc>
            </a:pPr>
            <a:r>
              <a:rPr lang="ru-RU" dirty="0" err="1">
                <a:latin typeface="Trebuchet MS" panose="020B0603020202020204" pitchFamily="34" charset="0"/>
                <a:hlinkClick r:id="rId6"/>
              </a:rPr>
              <a:t>Источниковедение_учебное</a:t>
            </a:r>
            <a:r>
              <a:rPr lang="ru-RU" dirty="0">
                <a:latin typeface="Trebuchet MS" panose="020B0603020202020204" pitchFamily="34" charset="0"/>
                <a:hlinkClick r:id="rId6"/>
              </a:rPr>
              <a:t> пособие. М., 2015.pdf (vk.com)</a:t>
            </a:r>
            <a:endParaRPr lang="ru-RU" sz="1800" dirty="0">
              <a:solidFill>
                <a:srgbClr val="231E20"/>
              </a:solidFill>
              <a:effectLst/>
              <a:latin typeface="Trebuchet MS" panose="020B0603020202020204" pitchFamily="34" charset="0"/>
              <a:ea typeface="Times New Roman" panose="02020603050405020304" pitchFamily="18" charset="0"/>
            </a:endParaRPr>
          </a:p>
          <a:p>
            <a:pPr indent="190500" algn="just">
              <a:lnSpc>
                <a:spcPct val="107000"/>
              </a:lnSpc>
            </a:pPr>
            <a:r>
              <a:rPr lang="ru-RU" b="1" dirty="0">
                <a:solidFill>
                  <a:srgbClr val="FF0000"/>
                </a:solidFill>
                <a:latin typeface="Trebuchet MS" panose="020B0603020202020204" pitchFamily="34" charset="0"/>
                <a:ea typeface="Microsoft Sans Serif" panose="020B0604020202020204" pitchFamily="34" charset="0"/>
              </a:rPr>
              <a:t>Б</a:t>
            </a:r>
            <a:r>
              <a:rPr lang="ru-RU" b="1" dirty="0">
                <a:solidFill>
                  <a:srgbClr val="FF0000"/>
                </a:solidFill>
                <a:effectLst/>
                <a:latin typeface="Trebuchet MS" panose="020B0603020202020204" pitchFamily="34" charset="0"/>
                <a:ea typeface="Microsoft Sans Serif" panose="020B0604020202020204" pitchFamily="34" charset="0"/>
              </a:rPr>
              <a:t>иблиография </a:t>
            </a:r>
            <a:r>
              <a:rPr lang="ru-RU" sz="1800" dirty="0">
                <a:solidFill>
                  <a:srgbClr val="000000"/>
                </a:solidFill>
                <a:effectLst/>
                <a:latin typeface="Trebuchet MS" panose="020B0603020202020204" pitchFamily="34" charset="0"/>
                <a:ea typeface="Microsoft Sans Serif" panose="020B0604020202020204" pitchFamily="34" charset="0"/>
              </a:rPr>
              <a:t>— выявление, учет и описание разнооб­разных источников и пособий для изучения данного автора, эпохи, национальной литературы. </a:t>
            </a:r>
            <a:r>
              <a:rPr lang="ru-RU" dirty="0">
                <a:hlinkClick r:id="rId7"/>
              </a:rPr>
              <a:t>ГОСТ Р 7.0.100-2018 Система стандартов по информации, библиотечному и издательскому делу (СИБИД). Библиографическая запись. Библиографическое описание. Общие требования и правила составления (с Поправкой) - docs.cntd.ru</a:t>
            </a:r>
            <a:endParaRPr lang="ru-RU" sz="1800" dirty="0">
              <a:solidFill>
                <a:srgbClr val="231E20"/>
              </a:solidFill>
              <a:effectLst/>
              <a:latin typeface="Trebuchet MS" panose="020B0603020202020204" pitchFamily="34" charset="0"/>
              <a:ea typeface="Times New Roman" panose="02020603050405020304" pitchFamily="18" charset="0"/>
            </a:endParaRPr>
          </a:p>
          <a:p>
            <a:pPr indent="190500" algn="just">
              <a:lnSpc>
                <a:spcPct val="107000"/>
              </a:lnSpc>
            </a:pPr>
            <a:endParaRPr lang="ru-RU" sz="1800" dirty="0">
              <a:solidFill>
                <a:srgbClr val="231E20"/>
              </a:solidFill>
              <a:effectLst/>
              <a:latin typeface="Trebuchet MS" panose="020B0603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Леон Конье. Портрет Шампольона (1831)">
            <a:extLst>
              <a:ext uri="{FF2B5EF4-FFF2-40B4-BE49-F238E27FC236}">
                <a16:creationId xmlns:a16="http://schemas.microsoft.com/office/drawing/2014/main" id="{CA076C1E-02A5-514F-6B19-50BF7F30A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" t="3195" r="2194" b="1389"/>
          <a:stretch/>
        </p:blipFill>
        <p:spPr bwMode="auto">
          <a:xfrm>
            <a:off x="7086282" y="0"/>
            <a:ext cx="4830493" cy="58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463A51-5D82-6CCC-6627-F70228FEEBDF}"/>
              </a:ext>
            </a:extLst>
          </p:cNvPr>
          <p:cNvSpPr txBox="1"/>
          <p:nvPr/>
        </p:nvSpPr>
        <p:spPr>
          <a:xfrm>
            <a:off x="5862320" y="5934670"/>
            <a:ext cx="6228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Жан-Франсуа Шампольон</a:t>
            </a:r>
            <a:r>
              <a:rPr lang="ru-RU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 (</a:t>
            </a:r>
            <a:r>
              <a:rPr lang="en-US" b="0" i="1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Jean-François Champollion</a:t>
            </a:r>
            <a:r>
              <a:rPr lang="en-US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), </a:t>
            </a:r>
            <a:r>
              <a:rPr lang="ru-RU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также — </a:t>
            </a:r>
            <a:r>
              <a:rPr lang="ru-RU" b="1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Шампольон-младший</a:t>
            </a:r>
            <a:r>
              <a:rPr lang="ru-RU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 (</a:t>
            </a:r>
            <a:r>
              <a:rPr lang="en-US" b="0" i="1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Champollion le </a:t>
            </a:r>
            <a:r>
              <a:rPr lang="en-US" b="0" i="1" dirty="0" err="1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Jeune</a:t>
            </a:r>
            <a:r>
              <a:rPr lang="en-US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) </a:t>
            </a:r>
            <a:r>
              <a:rPr lang="ru-RU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1790 - 1832</a:t>
            </a:r>
            <a:endParaRPr lang="ru-RU" dirty="0">
              <a:latin typeface="Trebuchet MS" panose="020B0603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6912B4-8A8A-1EFF-23A0-33C52D432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4000"/>
                    </a14:imgEffect>
                    <a14:imgEffect>
                      <a14:brightnessContrast bright="12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20" y="92333"/>
            <a:ext cx="5328000" cy="623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B58329-9F7C-08EA-4F7D-F44E2138D94D}"/>
              </a:ext>
            </a:extLst>
          </p:cNvPr>
          <p:cNvSpPr txBox="1"/>
          <p:nvPr/>
        </p:nvSpPr>
        <p:spPr>
          <a:xfrm>
            <a:off x="1056640" y="6396335"/>
            <a:ext cx="402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solidFill>
                  <a:srgbClr val="C00000"/>
                </a:solidFill>
                <a:latin typeface="Trebuchet MS" panose="020B0603020202020204" pitchFamily="34" charset="0"/>
              </a:rPr>
              <a:t>Розеттский</a:t>
            </a:r>
            <a:r>
              <a:rPr lang="ru-RU" b="1" dirty="0">
                <a:solidFill>
                  <a:srgbClr val="C00000"/>
                </a:solidFill>
                <a:latin typeface="Trebuchet MS" panose="020B0603020202020204" pitchFamily="34" charset="0"/>
              </a:rPr>
              <a:t> камень</a:t>
            </a:r>
          </a:p>
        </p:txBody>
      </p:sp>
    </p:spTree>
    <p:extLst>
      <p:ext uri="{BB962C8B-B14F-4D97-AF65-F5344CB8AC3E}">
        <p14:creationId xmlns:p14="http://schemas.microsoft.com/office/powerpoint/2010/main" val="6913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CE7D0D9-7C1C-E33C-BE3C-2AD7AABF8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-1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1" y="406400"/>
            <a:ext cx="7824000" cy="58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5F2DC4-7E8F-2E5A-8784-48200EA419D3}"/>
              </a:ext>
            </a:extLst>
          </p:cNvPr>
          <p:cNvSpPr txBox="1"/>
          <p:nvPr/>
        </p:nvSpPr>
        <p:spPr>
          <a:xfrm>
            <a:off x="8168241" y="3429000"/>
            <a:ext cx="40948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rebuchet MS" panose="020B0603020202020204" pitchFamily="34" charset="0"/>
                <a:hlinkClick r:id="rId4"/>
              </a:rPr>
              <a:t>BBC: Древний Египет. </a:t>
            </a:r>
          </a:p>
          <a:p>
            <a:r>
              <a:rPr lang="ru-RU" dirty="0">
                <a:latin typeface="Trebuchet MS" panose="020B0603020202020204" pitchFamily="34" charset="0"/>
                <a:hlinkClick r:id="rId4"/>
              </a:rPr>
              <a:t>Великое открытие </a:t>
            </a:r>
          </a:p>
          <a:p>
            <a:r>
              <a:rPr lang="ru-RU" dirty="0">
                <a:latin typeface="Trebuchet MS" panose="020B0603020202020204" pitchFamily="34" charset="0"/>
                <a:hlinkClick r:id="rId4"/>
              </a:rPr>
              <a:t>Тайна Розеттского камня (фильм 5) (mail.ru)</a:t>
            </a:r>
            <a:endParaRPr lang="ru-RU" dirty="0"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46D2EE-8F5E-0DE3-3F7A-3DAAC8AB7C67}"/>
              </a:ext>
            </a:extLst>
          </p:cNvPr>
          <p:cNvSpPr txBox="1"/>
          <p:nvPr/>
        </p:nvSpPr>
        <p:spPr>
          <a:xfrm>
            <a:off x="8280401" y="14358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Trebuchet MS" panose="020B0603020202020204" pitchFamily="34" charset="0"/>
                <a:hlinkClick r:id="rId5"/>
              </a:rPr>
              <a:t>Découvrir le musée - Ville de Figeac </a:t>
            </a:r>
            <a:endParaRPr lang="ru-RU" dirty="0">
              <a:latin typeface="Trebuchet MS" panose="020B0603020202020204" pitchFamily="34" charset="0"/>
              <a:hlinkClick r:id="rId5"/>
            </a:endParaRPr>
          </a:p>
          <a:p>
            <a:r>
              <a:rPr lang="fr-FR" dirty="0">
                <a:latin typeface="Trebuchet MS" panose="020B0603020202020204" pitchFamily="34" charset="0"/>
                <a:hlinkClick r:id="rId5"/>
              </a:rPr>
              <a:t>(ville-figeac.fr)</a:t>
            </a:r>
            <a:endParaRPr lang="ru-RU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58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2461</TotalTime>
  <Words>2483</Words>
  <Application>Microsoft Office PowerPoint</Application>
  <PresentationFormat>Широкоэкранный</PresentationFormat>
  <Paragraphs>144</Paragraphs>
  <Slides>33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1" baseType="lpstr">
      <vt:lpstr>Arial</vt:lpstr>
      <vt:lpstr>Arial Narrow</vt:lpstr>
      <vt:lpstr>Calibri</vt:lpstr>
      <vt:lpstr>Calibri Light</vt:lpstr>
      <vt:lpstr>Cambria</vt:lpstr>
      <vt:lpstr>Times New Roman</vt:lpstr>
      <vt:lpstr>Trebuchet MS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Овчаренко Алексей Юрьевич</dc:creator>
  <cp:lastModifiedBy>Овчаренко Алексей Юрьевич</cp:lastModifiedBy>
  <cp:revision>90</cp:revision>
  <dcterms:created xsi:type="dcterms:W3CDTF">2022-06-22T21:02:43Z</dcterms:created>
  <dcterms:modified xsi:type="dcterms:W3CDTF">2023-01-11T21:07:05Z</dcterms:modified>
</cp:coreProperties>
</file>